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rchivo Black" charset="1" panose="020B0A03020202020B04"/>
      <p:regular r:id="rId12"/>
    </p:embeddedFont>
    <p:embeddedFont>
      <p:font typeface="Montserrat Light" charset="1" panose="00000400000000000000"/>
      <p:regular r:id="rId13"/>
    </p:embeddedFont>
    <p:embeddedFont>
      <p:font typeface="Montserrat Light Bold" charset="1" panose="00000800000000000000"/>
      <p:regular r:id="rId14"/>
    </p:embeddedFont>
    <p:embeddedFont>
      <p:font typeface="Montserrat Light Italics" charset="1" panose="00000400000000000000"/>
      <p:regular r:id="rId15"/>
    </p:embeddedFont>
    <p:embeddedFont>
      <p:font typeface="Montserrat Light Bold Italics" charset="1" panose="00000800000000000000"/>
      <p:regular r:id="rId16"/>
    </p:embeddedFont>
    <p:embeddedFont>
      <p:font typeface="Open Sauce" charset="1" panose="00000500000000000000"/>
      <p:regular r:id="rId17"/>
    </p:embeddedFont>
    <p:embeddedFont>
      <p:font typeface="Open Sauce Bold" charset="1" panose="00000800000000000000"/>
      <p:regular r:id="rId18"/>
    </p:embeddedFont>
    <p:embeddedFont>
      <p:font typeface="Open Sauce Italics" charset="1" panose="00000500000000000000"/>
      <p:regular r:id="rId19"/>
    </p:embeddedFont>
    <p:embeddedFont>
      <p:font typeface="Open Sauce Bold Italics" charset="1" panose="00000800000000000000"/>
      <p:regular r:id="rId20"/>
    </p:embeddedFont>
    <p:embeddedFont>
      <p:font typeface="Open Sauce Light" charset="1" panose="00000400000000000000"/>
      <p:regular r:id="rId21"/>
    </p:embeddedFont>
    <p:embeddedFont>
      <p:font typeface="Open Sauce Light Italics" charset="1" panose="00000400000000000000"/>
      <p:regular r:id="rId22"/>
    </p:embeddedFont>
    <p:embeddedFont>
      <p:font typeface="Open Sauce Medium" charset="1" panose="00000600000000000000"/>
      <p:regular r:id="rId23"/>
    </p:embeddedFont>
    <p:embeddedFont>
      <p:font typeface="Open Sauce Medium Italics" charset="1" panose="00000600000000000000"/>
      <p:regular r:id="rId24"/>
    </p:embeddedFont>
    <p:embeddedFont>
      <p:font typeface="Open Sauce Semi-Bold" charset="1" panose="00000700000000000000"/>
      <p:regular r:id="rId25"/>
    </p:embeddedFont>
    <p:embeddedFont>
      <p:font typeface="Open Sauce Semi-Bold Italics" charset="1" panose="00000700000000000000"/>
      <p:regular r:id="rId26"/>
    </p:embeddedFont>
    <p:embeddedFont>
      <p:font typeface="Open Sauce Heavy" charset="1" panose="00000A00000000000000"/>
      <p:regular r:id="rId27"/>
    </p:embeddedFont>
    <p:embeddedFont>
      <p:font typeface="Open Sauce Heavy Italics" charset="1" panose="00000A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43" Target="slides/slide15.xml" Type="http://schemas.openxmlformats.org/officeDocument/2006/relationships/slide"/><Relationship Id="rId44" Target="slides/slide16.xml" Type="http://schemas.openxmlformats.org/officeDocument/2006/relationships/slide"/><Relationship Id="rId45" Target="slides/slide17.xml" Type="http://schemas.openxmlformats.org/officeDocument/2006/relationships/slide"/><Relationship Id="rId46"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3.jpe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2" Target="../media/image5.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0.jpeg" Type="http://schemas.openxmlformats.org/officeDocument/2006/relationships/image"/><Relationship Id="rId4" Target="../media/image23.jpeg" Type="http://schemas.openxmlformats.org/officeDocument/2006/relationships/image"/><Relationship Id="rId5" Target="../media/image41.jpeg" Type="http://schemas.openxmlformats.org/officeDocument/2006/relationships/image"/><Relationship Id="rId6" Target="../media/image42.jpeg" Type="http://schemas.openxmlformats.org/officeDocument/2006/relationships/image"/><Relationship Id="rId7" Target="../media/image43.jpeg" Type="http://schemas.openxmlformats.org/officeDocument/2006/relationships/image"/><Relationship Id="rId8" Target="../media/image44.jpeg" Type="http://schemas.openxmlformats.org/officeDocument/2006/relationships/image"/><Relationship Id="rId9" Target="../media/image4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17.jpeg" Type="http://schemas.openxmlformats.org/officeDocument/2006/relationships/image"/><Relationship Id="rId5"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sp>
        <p:nvSpPr>
          <p:cNvPr name="Freeform 3" id="3"/>
          <p:cNvSpPr/>
          <p:nvPr/>
        </p:nvSpPr>
        <p:spPr>
          <a:xfrm flipH="false" flipV="false" rot="-4521330">
            <a:off x="4522202"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3"/>
            <a:stretch>
              <a:fillRect l="0" t="0" r="0" b="0"/>
            </a:stretch>
          </a:blipFill>
        </p:spPr>
      </p:sp>
      <p:grpSp>
        <p:nvGrpSpPr>
          <p:cNvPr name="Group 4" id="4"/>
          <p:cNvGrpSpPr/>
          <p:nvPr/>
        </p:nvGrpSpPr>
        <p:grpSpPr>
          <a:xfrm rot="0">
            <a:off x="9589607" y="0"/>
            <a:ext cx="8698393" cy="10400373"/>
            <a:chOff x="0" y="0"/>
            <a:chExt cx="8603361" cy="10286746"/>
          </a:xfrm>
        </p:grpSpPr>
        <p:sp>
          <p:nvSpPr>
            <p:cNvPr name="Freeform 5" id="5"/>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114498" t="-230" r="-2201" b="-20632"/>
              </a:stretch>
            </a:blipFill>
          </p:spPr>
        </p:sp>
      </p:grpSp>
      <p:grpSp>
        <p:nvGrpSpPr>
          <p:cNvPr name="Group 6" id="6"/>
          <p:cNvGrpSpPr/>
          <p:nvPr/>
        </p:nvGrpSpPr>
        <p:grpSpPr>
          <a:xfrm rot="0">
            <a:off x="1028700" y="3349077"/>
            <a:ext cx="13067779" cy="3588846"/>
            <a:chOff x="0" y="0"/>
            <a:chExt cx="3441720" cy="945211"/>
          </a:xfrm>
        </p:grpSpPr>
        <p:sp>
          <p:nvSpPr>
            <p:cNvPr name="Freeform 7" id="7"/>
            <p:cNvSpPr/>
            <p:nvPr/>
          </p:nvSpPr>
          <p:spPr>
            <a:xfrm flipH="false" flipV="false" rot="0">
              <a:off x="0" y="0"/>
              <a:ext cx="3441720" cy="945211"/>
            </a:xfrm>
            <a:custGeom>
              <a:avLst/>
              <a:gdLst/>
              <a:ahLst/>
              <a:cxnLst/>
              <a:rect r="r" b="b" t="t" l="l"/>
              <a:pathLst>
                <a:path h="945211" w="3441720">
                  <a:moveTo>
                    <a:pt x="0" y="0"/>
                  </a:moveTo>
                  <a:lnTo>
                    <a:pt x="3441720" y="0"/>
                  </a:lnTo>
                  <a:lnTo>
                    <a:pt x="3441720" y="945211"/>
                  </a:lnTo>
                  <a:lnTo>
                    <a:pt x="0" y="945211"/>
                  </a:lnTo>
                  <a:close/>
                </a:path>
              </a:pathLst>
            </a:custGeom>
            <a:solidFill>
              <a:srgbClr val="FFFFFF"/>
            </a:solidFill>
          </p:spPr>
        </p:sp>
        <p:sp>
          <p:nvSpPr>
            <p:cNvPr name="TextBox 8" id="8"/>
            <p:cNvSpPr txBox="true"/>
            <p:nvPr/>
          </p:nvSpPr>
          <p:spPr>
            <a:xfrm>
              <a:off x="0" y="-19050"/>
              <a:ext cx="3441720" cy="964261"/>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5"/>
            <a:stretch>
              <a:fillRect l="0" t="-187363" r="0" b="0"/>
            </a:stretch>
          </a:blipFill>
        </p:spPr>
      </p:sp>
      <p:sp>
        <p:nvSpPr>
          <p:cNvPr name="TextBox 10" id="10"/>
          <p:cNvSpPr txBox="true"/>
          <p:nvPr/>
        </p:nvSpPr>
        <p:spPr>
          <a:xfrm rot="0">
            <a:off x="2859911" y="4234824"/>
            <a:ext cx="9405358" cy="2100013"/>
          </a:xfrm>
          <a:prstGeom prst="rect">
            <a:avLst/>
          </a:prstGeom>
        </p:spPr>
        <p:txBody>
          <a:bodyPr anchor="t" rtlCol="false" tIns="0" lIns="0" bIns="0" rIns="0">
            <a:spAutoFit/>
          </a:bodyPr>
          <a:lstStyle/>
          <a:p>
            <a:pPr algn="ctr">
              <a:lnSpc>
                <a:spcPts val="16975"/>
              </a:lnSpc>
            </a:pPr>
            <a:r>
              <a:rPr lang="en-US" sz="12300" spc="172">
                <a:solidFill>
                  <a:srgbClr val="040506"/>
                </a:solidFill>
                <a:latin typeface="Archivo Black"/>
              </a:rPr>
              <a:t>PROJECT.</a:t>
            </a:r>
          </a:p>
        </p:txBody>
      </p:sp>
      <p:sp>
        <p:nvSpPr>
          <p:cNvPr name="TextBox 11" id="11"/>
          <p:cNvSpPr txBox="true"/>
          <p:nvPr/>
        </p:nvSpPr>
        <p:spPr>
          <a:xfrm rot="0">
            <a:off x="1028700" y="9015413"/>
            <a:ext cx="2431696" cy="476250"/>
          </a:xfrm>
          <a:prstGeom prst="rect">
            <a:avLst/>
          </a:prstGeom>
        </p:spPr>
        <p:txBody>
          <a:bodyPr anchor="t" rtlCol="false" tIns="0" lIns="0" bIns="0" rIns="0">
            <a:spAutoFit/>
          </a:bodyPr>
          <a:lstStyle/>
          <a:p>
            <a:pPr>
              <a:lnSpc>
                <a:spcPts val="3692"/>
              </a:lnSpc>
            </a:pPr>
            <a:r>
              <a:rPr lang="en-US" sz="3077" spc="-61">
                <a:solidFill>
                  <a:srgbClr val="040506"/>
                </a:solidFill>
                <a:latin typeface="Montserrat Classic Bold"/>
              </a:rPr>
              <a:t>GROUP 11</a:t>
            </a:r>
          </a:p>
        </p:txBody>
      </p:sp>
      <p:sp>
        <p:nvSpPr>
          <p:cNvPr name="TextBox 12" id="12"/>
          <p:cNvSpPr txBox="true"/>
          <p:nvPr/>
        </p:nvSpPr>
        <p:spPr>
          <a:xfrm rot="0">
            <a:off x="1533783" y="3464745"/>
            <a:ext cx="11282767" cy="893904"/>
          </a:xfrm>
          <a:prstGeom prst="rect">
            <a:avLst/>
          </a:prstGeom>
        </p:spPr>
        <p:txBody>
          <a:bodyPr anchor="t" rtlCol="false" tIns="0" lIns="0" bIns="0" rIns="0">
            <a:spAutoFit/>
          </a:bodyPr>
          <a:lstStyle/>
          <a:p>
            <a:pPr algn="ctr">
              <a:lnSpc>
                <a:spcPts val="7294"/>
              </a:lnSpc>
            </a:pPr>
            <a:r>
              <a:rPr lang="en-US" sz="5286" spc="74">
                <a:solidFill>
                  <a:srgbClr val="040506"/>
                </a:solidFill>
                <a:latin typeface="Archivo Black"/>
              </a:rPr>
              <a:t>HOUSE PRICE PREDICTION</a:t>
            </a:r>
          </a:p>
        </p:txBody>
      </p:sp>
      <p:sp>
        <p:nvSpPr>
          <p:cNvPr name="TextBox 13" id="13"/>
          <p:cNvSpPr txBox="true"/>
          <p:nvPr/>
        </p:nvSpPr>
        <p:spPr>
          <a:xfrm rot="0">
            <a:off x="1028700" y="8548687"/>
            <a:ext cx="6984623" cy="476250"/>
          </a:xfrm>
          <a:prstGeom prst="rect">
            <a:avLst/>
          </a:prstGeom>
        </p:spPr>
        <p:txBody>
          <a:bodyPr anchor="t" rtlCol="false" tIns="0" lIns="0" bIns="0" rIns="0">
            <a:spAutoFit/>
          </a:bodyPr>
          <a:lstStyle/>
          <a:p>
            <a:pPr>
              <a:lnSpc>
                <a:spcPts val="3692"/>
              </a:lnSpc>
            </a:pPr>
            <a:r>
              <a:rPr lang="en-US" sz="3077" spc="-61">
                <a:solidFill>
                  <a:srgbClr val="040506"/>
                </a:solidFill>
                <a:latin typeface="Montserrat Classic Bold"/>
              </a:rPr>
              <a:t>PRESENTED BY: JAMES KIMANI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1318111" y="2167985"/>
            <a:ext cx="6331281" cy="5206027"/>
            <a:chOff x="0" y="0"/>
            <a:chExt cx="2161091" cy="1777002"/>
          </a:xfrm>
        </p:grpSpPr>
        <p:sp>
          <p:nvSpPr>
            <p:cNvPr name="Freeform 4" id="4"/>
            <p:cNvSpPr/>
            <p:nvPr/>
          </p:nvSpPr>
          <p:spPr>
            <a:xfrm flipH="false" flipV="false" rot="0">
              <a:off x="0" y="0"/>
              <a:ext cx="2161091" cy="1777002"/>
            </a:xfrm>
            <a:custGeom>
              <a:avLst/>
              <a:gdLst/>
              <a:ahLst/>
              <a:cxnLst/>
              <a:rect r="r" b="b" t="t" l="l"/>
              <a:pathLst>
                <a:path h="1777002" w="2161091">
                  <a:moveTo>
                    <a:pt x="13451" y="0"/>
                  </a:moveTo>
                  <a:lnTo>
                    <a:pt x="2147640" y="0"/>
                  </a:lnTo>
                  <a:cubicBezTo>
                    <a:pt x="2151207" y="0"/>
                    <a:pt x="2154629" y="1417"/>
                    <a:pt x="2157151" y="3940"/>
                  </a:cubicBezTo>
                  <a:cubicBezTo>
                    <a:pt x="2159674" y="6462"/>
                    <a:pt x="2161091" y="9883"/>
                    <a:pt x="2161091" y="13451"/>
                  </a:cubicBezTo>
                  <a:lnTo>
                    <a:pt x="2161091" y="1763551"/>
                  </a:lnTo>
                  <a:cubicBezTo>
                    <a:pt x="2161091" y="1770979"/>
                    <a:pt x="2155069" y="1777002"/>
                    <a:pt x="2147640" y="1777002"/>
                  </a:cubicBezTo>
                  <a:lnTo>
                    <a:pt x="13451" y="1777002"/>
                  </a:lnTo>
                  <a:cubicBezTo>
                    <a:pt x="6022" y="1777002"/>
                    <a:pt x="0" y="1770979"/>
                    <a:pt x="0" y="1763551"/>
                  </a:cubicBezTo>
                  <a:lnTo>
                    <a:pt x="0" y="13451"/>
                  </a:lnTo>
                  <a:cubicBezTo>
                    <a:pt x="0" y="6022"/>
                    <a:pt x="6022" y="0"/>
                    <a:pt x="13451" y="0"/>
                  </a:cubicBezTo>
                  <a:close/>
                </a:path>
              </a:pathLst>
            </a:custGeom>
            <a:solidFill>
              <a:srgbClr val="131211"/>
            </a:solidFill>
          </p:spPr>
        </p:sp>
        <p:sp>
          <p:nvSpPr>
            <p:cNvPr name="TextBox 5" id="5"/>
            <p:cNvSpPr txBox="true"/>
            <p:nvPr/>
          </p:nvSpPr>
          <p:spPr>
            <a:xfrm>
              <a:off x="0" y="-19050"/>
              <a:ext cx="2161091" cy="1796052"/>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028700" y="1312235"/>
            <a:ext cx="9395863" cy="6965898"/>
          </a:xfrm>
          <a:custGeom>
            <a:avLst/>
            <a:gdLst/>
            <a:ahLst/>
            <a:cxnLst/>
            <a:rect r="r" b="b" t="t" l="l"/>
            <a:pathLst>
              <a:path h="6965898" w="9395863">
                <a:moveTo>
                  <a:pt x="0" y="0"/>
                </a:moveTo>
                <a:lnTo>
                  <a:pt x="9395863" y="0"/>
                </a:lnTo>
                <a:lnTo>
                  <a:pt x="9395863" y="6965899"/>
                </a:lnTo>
                <a:lnTo>
                  <a:pt x="0" y="6965899"/>
                </a:lnTo>
                <a:lnTo>
                  <a:pt x="0" y="0"/>
                </a:lnTo>
                <a:close/>
              </a:path>
            </a:pathLst>
          </a:custGeom>
          <a:blipFill>
            <a:blip r:embed="rId3"/>
            <a:stretch>
              <a:fillRect l="0" t="0" r="0" b="0"/>
            </a:stretch>
          </a:blipFill>
        </p:spPr>
      </p:sp>
      <p:sp>
        <p:nvSpPr>
          <p:cNvPr name="TextBox 7" id="7"/>
          <p:cNvSpPr txBox="true"/>
          <p:nvPr/>
        </p:nvSpPr>
        <p:spPr>
          <a:xfrm rot="0">
            <a:off x="11811519" y="2678832"/>
            <a:ext cx="5344466" cy="3609337"/>
          </a:xfrm>
          <a:prstGeom prst="rect">
            <a:avLst/>
          </a:prstGeom>
        </p:spPr>
        <p:txBody>
          <a:bodyPr anchor="t" rtlCol="false" tIns="0" lIns="0" bIns="0" rIns="0">
            <a:spAutoFit/>
          </a:bodyPr>
          <a:lstStyle/>
          <a:p>
            <a:pPr>
              <a:lnSpc>
                <a:spcPts val="2913"/>
              </a:lnSpc>
            </a:pPr>
            <a:r>
              <a:rPr lang="en-US" sz="2111" spc="206">
                <a:solidFill>
                  <a:srgbClr val="F2F4F5"/>
                </a:solidFill>
                <a:latin typeface="Montserrat Light"/>
              </a:rPr>
              <a:t>Based on the correlation matrix, it can be observed that the Square footage of living space other than the basement has the highest positive correlation to the price of 0.70.Which is a strong correlation.</a:t>
            </a:r>
          </a:p>
          <a:p>
            <a:pPr>
              <a:lnSpc>
                <a:spcPts val="2913"/>
              </a:lnSpc>
            </a:pPr>
          </a:p>
          <a:p>
            <a:pPr>
              <a:lnSpc>
                <a:spcPts val="2913"/>
              </a:lnSpc>
            </a:pPr>
            <a:r>
              <a:rPr lang="en-US" sz="2111" spc="206">
                <a:solidFill>
                  <a:srgbClr val="F2F4F5"/>
                </a:solidFill>
                <a:latin typeface="Montserrat Light"/>
              </a:rPr>
              <a:t>Additionally, the yr_build variable had the least correlation of 0.054</a:t>
            </a:r>
          </a:p>
        </p:txBody>
      </p:sp>
      <p:sp>
        <p:nvSpPr>
          <p:cNvPr name="TextBox 8" id="8"/>
          <p:cNvSpPr txBox="true"/>
          <p:nvPr/>
        </p:nvSpPr>
        <p:spPr>
          <a:xfrm rot="0">
            <a:off x="562436" y="142585"/>
            <a:ext cx="11121729" cy="755518"/>
          </a:xfrm>
          <a:prstGeom prst="rect">
            <a:avLst/>
          </a:prstGeom>
        </p:spPr>
        <p:txBody>
          <a:bodyPr anchor="t" rtlCol="false" tIns="0" lIns="0" bIns="0" rIns="0">
            <a:spAutoFit/>
          </a:bodyPr>
          <a:lstStyle/>
          <a:p>
            <a:pPr marL="0" indent="0" lvl="0">
              <a:lnSpc>
                <a:spcPts val="6172"/>
              </a:lnSpc>
              <a:spcBef>
                <a:spcPct val="0"/>
              </a:spcBef>
            </a:pPr>
            <a:r>
              <a:rPr lang="en-US" sz="4472" spc="156">
                <a:solidFill>
                  <a:srgbClr val="010101"/>
                </a:solidFill>
                <a:latin typeface="Archivo Black"/>
              </a:rPr>
              <a:t>PRICE VS RENOVATION STATUS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3261333"/>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6235092"/>
            <a:ext cx="18270100" cy="7467944"/>
          </a:xfrm>
          <a:custGeom>
            <a:avLst/>
            <a:gdLst/>
            <a:ahLst/>
            <a:cxnLst/>
            <a:rect r="r" b="b" t="t" l="l"/>
            <a:pathLst>
              <a:path h="7467944" w="18270100">
                <a:moveTo>
                  <a:pt x="0" y="0"/>
                </a:moveTo>
                <a:lnTo>
                  <a:pt x="18270100" y="0"/>
                </a:lnTo>
                <a:lnTo>
                  <a:pt x="18270100" y="7467944"/>
                </a:lnTo>
                <a:lnTo>
                  <a:pt x="0" y="7467944"/>
                </a:lnTo>
                <a:lnTo>
                  <a:pt x="0" y="0"/>
                </a:lnTo>
                <a:close/>
              </a:path>
            </a:pathLst>
          </a:custGeom>
          <a:blipFill>
            <a:blip r:embed="rId3"/>
            <a:stretch>
              <a:fillRect l="0" t="-31574" r="0" b="-31574"/>
            </a:stretch>
          </a:blipFill>
        </p:spPr>
      </p:sp>
      <p:grpSp>
        <p:nvGrpSpPr>
          <p:cNvPr name="Group 7" id="7"/>
          <p:cNvGrpSpPr/>
          <p:nvPr/>
        </p:nvGrpSpPr>
        <p:grpSpPr>
          <a:xfrm rot="0">
            <a:off x="1739474" y="3716844"/>
            <a:ext cx="4595005" cy="3573491"/>
            <a:chOff x="0" y="0"/>
            <a:chExt cx="1210207" cy="941166"/>
          </a:xfrm>
        </p:grpSpPr>
        <p:sp>
          <p:nvSpPr>
            <p:cNvPr name="Freeform 8" id="8"/>
            <p:cNvSpPr/>
            <p:nvPr/>
          </p:nvSpPr>
          <p:spPr>
            <a:xfrm flipH="false" flipV="false" rot="0">
              <a:off x="0" y="0"/>
              <a:ext cx="1210207" cy="941166"/>
            </a:xfrm>
            <a:custGeom>
              <a:avLst/>
              <a:gdLst/>
              <a:ahLst/>
              <a:cxnLst/>
              <a:rect r="r" b="b" t="t" l="l"/>
              <a:pathLst>
                <a:path h="941166" w="1210207">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name="TextBox 9" id="9"/>
            <p:cNvSpPr txBox="true"/>
            <p:nvPr/>
          </p:nvSpPr>
          <p:spPr>
            <a:xfrm>
              <a:off x="0" y="-19050"/>
              <a:ext cx="1210207" cy="960216"/>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2954088" y="3875355"/>
            <a:ext cx="157787" cy="156369"/>
            <a:chOff x="0" y="0"/>
            <a:chExt cx="320400" cy="317520"/>
          </a:xfrm>
        </p:grpSpPr>
        <p:sp>
          <p:nvSpPr>
            <p:cNvPr name="Freeform 11" id="11"/>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12" id="12"/>
          <p:cNvGrpSpPr/>
          <p:nvPr/>
        </p:nvGrpSpPr>
        <p:grpSpPr>
          <a:xfrm rot="0">
            <a:off x="1981480" y="3875355"/>
            <a:ext cx="1047779" cy="1124013"/>
            <a:chOff x="0" y="0"/>
            <a:chExt cx="2127600" cy="2282400"/>
          </a:xfrm>
        </p:grpSpPr>
        <p:sp>
          <p:nvSpPr>
            <p:cNvPr name="Freeform 13" id="13"/>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name="Group 14" id="14"/>
          <p:cNvGrpSpPr/>
          <p:nvPr/>
        </p:nvGrpSpPr>
        <p:grpSpPr>
          <a:xfrm rot="0">
            <a:off x="11338732" y="3716844"/>
            <a:ext cx="4595005" cy="3573491"/>
            <a:chOff x="0" y="0"/>
            <a:chExt cx="1210207" cy="941166"/>
          </a:xfrm>
        </p:grpSpPr>
        <p:sp>
          <p:nvSpPr>
            <p:cNvPr name="Freeform 15" id="15"/>
            <p:cNvSpPr/>
            <p:nvPr/>
          </p:nvSpPr>
          <p:spPr>
            <a:xfrm flipH="false" flipV="false" rot="0">
              <a:off x="0" y="0"/>
              <a:ext cx="1210207" cy="941166"/>
            </a:xfrm>
            <a:custGeom>
              <a:avLst/>
              <a:gdLst/>
              <a:ahLst/>
              <a:cxnLst/>
              <a:rect r="r" b="b" t="t" l="l"/>
              <a:pathLst>
                <a:path h="941166" w="1210207">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name="TextBox 16" id="16"/>
            <p:cNvSpPr txBox="true"/>
            <p:nvPr/>
          </p:nvSpPr>
          <p:spPr>
            <a:xfrm>
              <a:off x="0" y="-19050"/>
              <a:ext cx="1210207" cy="960216"/>
            </a:xfrm>
            <a:prstGeom prst="rect">
              <a:avLst/>
            </a:prstGeom>
          </p:spPr>
          <p:txBody>
            <a:bodyPr anchor="ctr" rtlCol="false" tIns="50800" lIns="50800" bIns="50800" rIns="50800"/>
            <a:lstStyle/>
            <a:p>
              <a:pPr algn="ctr">
                <a:lnSpc>
                  <a:spcPts val="2859"/>
                </a:lnSpc>
              </a:pPr>
            </a:p>
          </p:txBody>
        </p:sp>
      </p:grpSp>
      <p:grpSp>
        <p:nvGrpSpPr>
          <p:cNvPr name="Group 17" id="17"/>
          <p:cNvGrpSpPr/>
          <p:nvPr/>
        </p:nvGrpSpPr>
        <p:grpSpPr>
          <a:xfrm rot="0">
            <a:off x="11663354" y="3875355"/>
            <a:ext cx="1047779" cy="1124013"/>
            <a:chOff x="0" y="0"/>
            <a:chExt cx="2127600" cy="2282400"/>
          </a:xfrm>
        </p:grpSpPr>
        <p:sp>
          <p:nvSpPr>
            <p:cNvPr name="Freeform 18" id="18"/>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name="Freeform 19" id="19"/>
          <p:cNvSpPr/>
          <p:nvPr/>
        </p:nvSpPr>
        <p:spPr>
          <a:xfrm flipH="false" flipV="false" rot="0">
            <a:off x="7150072" y="4272827"/>
            <a:ext cx="3373066" cy="1741345"/>
          </a:xfrm>
          <a:custGeom>
            <a:avLst/>
            <a:gdLst/>
            <a:ahLst/>
            <a:cxnLst/>
            <a:rect r="r" b="b" t="t" l="l"/>
            <a:pathLst>
              <a:path h="1741345" w="3373066">
                <a:moveTo>
                  <a:pt x="0" y="0"/>
                </a:moveTo>
                <a:lnTo>
                  <a:pt x="3373066" y="0"/>
                </a:lnTo>
                <a:lnTo>
                  <a:pt x="3373066" y="1741346"/>
                </a:lnTo>
                <a:lnTo>
                  <a:pt x="0" y="17413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3211520" y="953532"/>
            <a:ext cx="10641959"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REGRESSION MODELING</a:t>
            </a:r>
          </a:p>
        </p:txBody>
      </p:sp>
      <p:sp>
        <p:nvSpPr>
          <p:cNvPr name="TextBox 21" id="21"/>
          <p:cNvSpPr txBox="true"/>
          <p:nvPr/>
        </p:nvSpPr>
        <p:spPr>
          <a:xfrm rot="0">
            <a:off x="3215772" y="4084382"/>
            <a:ext cx="2745392" cy="727820"/>
          </a:xfrm>
          <a:prstGeom prst="rect">
            <a:avLst/>
          </a:prstGeom>
        </p:spPr>
        <p:txBody>
          <a:bodyPr anchor="t" rtlCol="false" tIns="0" lIns="0" bIns="0" rIns="0">
            <a:spAutoFit/>
          </a:bodyPr>
          <a:lstStyle/>
          <a:p>
            <a:pPr algn="l" marL="0" indent="0" lvl="1">
              <a:lnSpc>
                <a:spcPts val="2992"/>
              </a:lnSpc>
              <a:spcBef>
                <a:spcPct val="0"/>
              </a:spcBef>
            </a:pPr>
            <a:r>
              <a:rPr lang="en-US" sz="2168" spc="212">
                <a:solidFill>
                  <a:srgbClr val="000000"/>
                </a:solidFill>
                <a:latin typeface="Montserrat Classic Bold"/>
              </a:rPr>
              <a:t>Simple Linear Regression</a:t>
            </a:r>
          </a:p>
        </p:txBody>
      </p:sp>
      <p:sp>
        <p:nvSpPr>
          <p:cNvPr name="TextBox 22" id="22"/>
          <p:cNvSpPr txBox="true"/>
          <p:nvPr/>
        </p:nvSpPr>
        <p:spPr>
          <a:xfrm rot="0">
            <a:off x="2163504" y="5300311"/>
            <a:ext cx="3746946" cy="1327929"/>
          </a:xfrm>
          <a:prstGeom prst="rect">
            <a:avLst/>
          </a:prstGeom>
        </p:spPr>
        <p:txBody>
          <a:bodyPr anchor="t" rtlCol="false" tIns="0" lIns="0" bIns="0" rIns="0">
            <a:spAutoFit/>
          </a:bodyPr>
          <a:lstStyle/>
          <a:p>
            <a:pPr>
              <a:lnSpc>
                <a:spcPts val="2636"/>
              </a:lnSpc>
            </a:pPr>
            <a:r>
              <a:rPr lang="en-US" sz="1910" spc="187">
                <a:solidFill>
                  <a:srgbClr val="000000"/>
                </a:solidFill>
                <a:latin typeface="Montserrat Light"/>
              </a:rPr>
              <a:t>We model our price against the independent variable with the higest correlation </a:t>
            </a:r>
          </a:p>
        </p:txBody>
      </p:sp>
      <p:sp>
        <p:nvSpPr>
          <p:cNvPr name="TextBox 23" id="23"/>
          <p:cNvSpPr txBox="true"/>
          <p:nvPr/>
        </p:nvSpPr>
        <p:spPr>
          <a:xfrm rot="0">
            <a:off x="12819016" y="4054402"/>
            <a:ext cx="2745392" cy="727820"/>
          </a:xfrm>
          <a:prstGeom prst="rect">
            <a:avLst/>
          </a:prstGeom>
        </p:spPr>
        <p:txBody>
          <a:bodyPr anchor="t" rtlCol="false" tIns="0" lIns="0" bIns="0" rIns="0">
            <a:spAutoFit/>
          </a:bodyPr>
          <a:lstStyle/>
          <a:p>
            <a:pPr algn="l" marL="0" indent="0" lvl="1">
              <a:lnSpc>
                <a:spcPts val="2992"/>
              </a:lnSpc>
              <a:spcBef>
                <a:spcPct val="0"/>
              </a:spcBef>
            </a:pPr>
            <a:r>
              <a:rPr lang="en-US" sz="2168" spc="212">
                <a:solidFill>
                  <a:srgbClr val="000000"/>
                </a:solidFill>
                <a:latin typeface="Montserrat Classic Bold"/>
              </a:rPr>
              <a:t>Multiple Linear Regression</a:t>
            </a:r>
          </a:p>
        </p:txBody>
      </p:sp>
      <p:sp>
        <p:nvSpPr>
          <p:cNvPr name="TextBox 24" id="24"/>
          <p:cNvSpPr txBox="true"/>
          <p:nvPr/>
        </p:nvSpPr>
        <p:spPr>
          <a:xfrm rot="0">
            <a:off x="12007658" y="5387305"/>
            <a:ext cx="3548511" cy="1364319"/>
          </a:xfrm>
          <a:prstGeom prst="rect">
            <a:avLst/>
          </a:prstGeom>
        </p:spPr>
        <p:txBody>
          <a:bodyPr anchor="t" rtlCol="false" tIns="0" lIns="0" bIns="0" rIns="0">
            <a:spAutoFit/>
          </a:bodyPr>
          <a:lstStyle/>
          <a:p>
            <a:pPr>
              <a:lnSpc>
                <a:spcPts val="2739"/>
              </a:lnSpc>
            </a:pPr>
            <a:r>
              <a:rPr lang="en-US" sz="1985" spc="194">
                <a:solidFill>
                  <a:srgbClr val="000000"/>
                </a:solidFill>
                <a:latin typeface="Montserrat Light"/>
              </a:rPr>
              <a:t>Through an itterative proces, we include as many predictive variables to the model.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95930" y="2299284"/>
            <a:ext cx="10768508" cy="6401135"/>
          </a:xfrm>
          <a:custGeom>
            <a:avLst/>
            <a:gdLst/>
            <a:ahLst/>
            <a:cxnLst/>
            <a:rect r="r" b="b" t="t" l="l"/>
            <a:pathLst>
              <a:path h="6401135" w="10768508">
                <a:moveTo>
                  <a:pt x="0" y="0"/>
                </a:moveTo>
                <a:lnTo>
                  <a:pt x="10768508" y="0"/>
                </a:lnTo>
                <a:lnTo>
                  <a:pt x="10768508" y="6401135"/>
                </a:lnTo>
                <a:lnTo>
                  <a:pt x="0" y="6401135"/>
                </a:lnTo>
                <a:lnTo>
                  <a:pt x="0" y="0"/>
                </a:lnTo>
                <a:close/>
              </a:path>
            </a:pathLst>
          </a:custGeom>
          <a:blipFill>
            <a:blip r:embed="rId3"/>
            <a:stretch>
              <a:fillRect l="0" t="0" r="0" b="0"/>
            </a:stretch>
          </a:blipFill>
        </p:spPr>
      </p:sp>
      <p:sp>
        <p:nvSpPr>
          <p:cNvPr name="TextBox 4" id="4"/>
          <p:cNvSpPr txBox="true"/>
          <p:nvPr/>
        </p:nvSpPr>
        <p:spPr>
          <a:xfrm rot="0">
            <a:off x="3252909" y="718130"/>
            <a:ext cx="10641959"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SIMPLE LINEAR MODEL</a:t>
            </a:r>
          </a:p>
        </p:txBody>
      </p:sp>
      <p:grpSp>
        <p:nvGrpSpPr>
          <p:cNvPr name="Group 5" id="5"/>
          <p:cNvGrpSpPr/>
          <p:nvPr/>
        </p:nvGrpSpPr>
        <p:grpSpPr>
          <a:xfrm rot="0">
            <a:off x="11442278" y="2092339"/>
            <a:ext cx="6331281" cy="7653738"/>
            <a:chOff x="0" y="0"/>
            <a:chExt cx="2161091" cy="2612492"/>
          </a:xfrm>
        </p:grpSpPr>
        <p:sp>
          <p:nvSpPr>
            <p:cNvPr name="Freeform 6" id="6"/>
            <p:cNvSpPr/>
            <p:nvPr/>
          </p:nvSpPr>
          <p:spPr>
            <a:xfrm flipH="false" flipV="false" rot="0">
              <a:off x="0" y="0"/>
              <a:ext cx="2161091" cy="2612492"/>
            </a:xfrm>
            <a:custGeom>
              <a:avLst/>
              <a:gdLst/>
              <a:ahLst/>
              <a:cxnLst/>
              <a:rect r="r" b="b" t="t" l="l"/>
              <a:pathLst>
                <a:path h="2612492" w="2161091">
                  <a:moveTo>
                    <a:pt x="13451" y="0"/>
                  </a:moveTo>
                  <a:lnTo>
                    <a:pt x="2147640" y="0"/>
                  </a:lnTo>
                  <a:cubicBezTo>
                    <a:pt x="2151207" y="0"/>
                    <a:pt x="2154629" y="1417"/>
                    <a:pt x="2157151" y="3940"/>
                  </a:cubicBezTo>
                  <a:cubicBezTo>
                    <a:pt x="2159674" y="6462"/>
                    <a:pt x="2161091" y="9883"/>
                    <a:pt x="2161091" y="13451"/>
                  </a:cubicBezTo>
                  <a:lnTo>
                    <a:pt x="2161091" y="2599041"/>
                  </a:lnTo>
                  <a:cubicBezTo>
                    <a:pt x="2161091" y="2606470"/>
                    <a:pt x="2155069" y="2612492"/>
                    <a:pt x="2147640" y="2612492"/>
                  </a:cubicBezTo>
                  <a:lnTo>
                    <a:pt x="13451" y="2612492"/>
                  </a:lnTo>
                  <a:cubicBezTo>
                    <a:pt x="6022" y="2612492"/>
                    <a:pt x="0" y="2606470"/>
                    <a:pt x="0" y="2599041"/>
                  </a:cubicBezTo>
                  <a:lnTo>
                    <a:pt x="0" y="13451"/>
                  </a:lnTo>
                  <a:cubicBezTo>
                    <a:pt x="0" y="6022"/>
                    <a:pt x="6022" y="0"/>
                    <a:pt x="13451" y="0"/>
                  </a:cubicBezTo>
                  <a:close/>
                </a:path>
              </a:pathLst>
            </a:custGeom>
            <a:solidFill>
              <a:srgbClr val="131211"/>
            </a:solidFill>
          </p:spPr>
        </p:sp>
        <p:sp>
          <p:nvSpPr>
            <p:cNvPr name="TextBox 7" id="7"/>
            <p:cNvSpPr txBox="true"/>
            <p:nvPr/>
          </p:nvSpPr>
          <p:spPr>
            <a:xfrm>
              <a:off x="0" y="-19050"/>
              <a:ext cx="2161091" cy="2631542"/>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11457833" y="2261184"/>
            <a:ext cx="5801467" cy="6801801"/>
          </a:xfrm>
          <a:prstGeom prst="rect">
            <a:avLst/>
          </a:prstGeom>
        </p:spPr>
        <p:txBody>
          <a:bodyPr anchor="t" rtlCol="false" tIns="0" lIns="0" bIns="0" rIns="0">
            <a:spAutoFit/>
          </a:bodyPr>
          <a:lstStyle/>
          <a:p>
            <a:pPr>
              <a:lnSpc>
                <a:spcPts val="3162"/>
              </a:lnSpc>
            </a:pPr>
            <a:r>
              <a:rPr lang="en-US" sz="2291" spc="224" u="sng">
                <a:solidFill>
                  <a:srgbClr val="F2F4F5"/>
                </a:solidFill>
                <a:latin typeface="Montserrat Light Bold"/>
              </a:rPr>
              <a:t>Comments</a:t>
            </a:r>
            <a:r>
              <a:rPr lang="en-US" sz="2291" spc="224">
                <a:solidFill>
                  <a:srgbClr val="F2F4F5"/>
                </a:solidFill>
                <a:latin typeface="Montserrat Light"/>
              </a:rPr>
              <a:t>.</a:t>
            </a:r>
          </a:p>
          <a:p>
            <a:pPr marL="494791" indent="-247395" lvl="1">
              <a:lnSpc>
                <a:spcPts val="3162"/>
              </a:lnSpc>
              <a:buFont typeface="Arial"/>
              <a:buChar char="•"/>
            </a:pPr>
            <a:r>
              <a:rPr lang="en-US" sz="2291" spc="224">
                <a:solidFill>
                  <a:srgbClr val="F2F4F5"/>
                </a:solidFill>
                <a:latin typeface="Montserrat Light"/>
              </a:rPr>
              <a:t>Our Model and coefficient are statistically significant because the F-value is less than our assumed alpha of 0.05.</a:t>
            </a:r>
          </a:p>
          <a:p>
            <a:pPr marL="494791" indent="-247395" lvl="1">
              <a:lnSpc>
                <a:spcPts val="3162"/>
              </a:lnSpc>
              <a:buFont typeface="Arial"/>
              <a:buChar char="•"/>
            </a:pPr>
            <a:r>
              <a:rPr lang="en-US" sz="2291" spc="224">
                <a:solidFill>
                  <a:srgbClr val="F2F4F5"/>
                </a:solidFill>
                <a:latin typeface="Montserrat Light"/>
              </a:rPr>
              <a:t> </a:t>
            </a:r>
            <a:r>
              <a:rPr lang="en-US" sz="2291" spc="224">
                <a:solidFill>
                  <a:srgbClr val="F2F4F5"/>
                </a:solidFill>
                <a:latin typeface="Montserrat Light"/>
              </a:rPr>
              <a:t>Our Adjusted R Squared is 0.493, hence the model explains 49.2% of the variance in price, the target variable.</a:t>
            </a:r>
          </a:p>
          <a:p>
            <a:pPr marL="494791" indent="-247395" lvl="1">
              <a:lnSpc>
                <a:spcPts val="3162"/>
              </a:lnSpc>
              <a:buFont typeface="Arial"/>
              <a:buChar char="•"/>
            </a:pPr>
            <a:r>
              <a:rPr lang="en-US" sz="2291" spc="224">
                <a:solidFill>
                  <a:srgbClr val="F2F4F5"/>
                </a:solidFill>
                <a:latin typeface="Montserrat Light"/>
              </a:rPr>
              <a:t> For a square foot living of 0, our model would predict a price of -0.0004399 dollars. An increase of 1 square-feet living, would increase the price by 280.</a:t>
            </a:r>
          </a:p>
          <a:p>
            <a:pPr>
              <a:lnSpc>
                <a:spcPts val="3162"/>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8780834" y="1028700"/>
            <a:ext cx="9013420" cy="7510987"/>
            <a:chOff x="0" y="0"/>
            <a:chExt cx="3076600" cy="2563766"/>
          </a:xfrm>
        </p:grpSpPr>
        <p:sp>
          <p:nvSpPr>
            <p:cNvPr name="Freeform 4" id="4"/>
            <p:cNvSpPr/>
            <p:nvPr/>
          </p:nvSpPr>
          <p:spPr>
            <a:xfrm flipH="false" flipV="false" rot="0">
              <a:off x="0" y="0"/>
              <a:ext cx="3076600" cy="2563766"/>
            </a:xfrm>
            <a:custGeom>
              <a:avLst/>
              <a:gdLst/>
              <a:ahLst/>
              <a:cxnLst/>
              <a:rect r="r" b="b" t="t" l="l"/>
              <a:pathLst>
                <a:path h="2563766" w="3076600">
                  <a:moveTo>
                    <a:pt x="9448" y="0"/>
                  </a:moveTo>
                  <a:lnTo>
                    <a:pt x="3067152" y="0"/>
                  </a:lnTo>
                  <a:cubicBezTo>
                    <a:pt x="3072370" y="0"/>
                    <a:pt x="3076600" y="4230"/>
                    <a:pt x="3076600" y="9448"/>
                  </a:cubicBezTo>
                  <a:lnTo>
                    <a:pt x="3076600" y="2554318"/>
                  </a:lnTo>
                  <a:cubicBezTo>
                    <a:pt x="3076600" y="2559536"/>
                    <a:pt x="3072370" y="2563766"/>
                    <a:pt x="3067152" y="2563766"/>
                  </a:cubicBezTo>
                  <a:lnTo>
                    <a:pt x="9448" y="2563766"/>
                  </a:lnTo>
                  <a:cubicBezTo>
                    <a:pt x="4230" y="2563766"/>
                    <a:pt x="0" y="2559536"/>
                    <a:pt x="0" y="2554318"/>
                  </a:cubicBezTo>
                  <a:lnTo>
                    <a:pt x="0" y="9448"/>
                  </a:lnTo>
                  <a:cubicBezTo>
                    <a:pt x="0" y="4230"/>
                    <a:pt x="4230" y="0"/>
                    <a:pt x="9448" y="0"/>
                  </a:cubicBezTo>
                  <a:close/>
                </a:path>
              </a:pathLst>
            </a:custGeom>
            <a:solidFill>
              <a:srgbClr val="131211"/>
            </a:solidFill>
          </p:spPr>
        </p:sp>
        <p:sp>
          <p:nvSpPr>
            <p:cNvPr name="TextBox 5" id="5"/>
            <p:cNvSpPr txBox="true"/>
            <p:nvPr/>
          </p:nvSpPr>
          <p:spPr>
            <a:xfrm>
              <a:off x="0" y="-19050"/>
              <a:ext cx="3076600" cy="2582816"/>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543854" y="803142"/>
            <a:ext cx="7566677" cy="8081570"/>
          </a:xfrm>
          <a:custGeom>
            <a:avLst/>
            <a:gdLst/>
            <a:ahLst/>
            <a:cxnLst/>
            <a:rect r="r" b="b" t="t" l="l"/>
            <a:pathLst>
              <a:path h="8081570" w="7566677">
                <a:moveTo>
                  <a:pt x="0" y="0"/>
                </a:moveTo>
                <a:lnTo>
                  <a:pt x="7566677" y="0"/>
                </a:lnTo>
                <a:lnTo>
                  <a:pt x="7566677" y="8081570"/>
                </a:lnTo>
                <a:lnTo>
                  <a:pt x="0" y="8081570"/>
                </a:lnTo>
                <a:lnTo>
                  <a:pt x="0" y="0"/>
                </a:lnTo>
                <a:close/>
              </a:path>
            </a:pathLst>
          </a:custGeom>
          <a:blipFill>
            <a:blip r:embed="rId3"/>
            <a:stretch>
              <a:fillRect l="0" t="0" r="0" b="0"/>
            </a:stretch>
          </a:blipFill>
        </p:spPr>
      </p:sp>
      <p:sp>
        <p:nvSpPr>
          <p:cNvPr name="TextBox 7" id="7"/>
          <p:cNvSpPr txBox="true"/>
          <p:nvPr/>
        </p:nvSpPr>
        <p:spPr>
          <a:xfrm rot="0">
            <a:off x="3459854" y="-95250"/>
            <a:ext cx="10641959"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MULTIPLE LINEAR MODEL</a:t>
            </a:r>
          </a:p>
        </p:txBody>
      </p:sp>
      <p:sp>
        <p:nvSpPr>
          <p:cNvPr name="TextBox 8" id="8"/>
          <p:cNvSpPr txBox="true"/>
          <p:nvPr/>
        </p:nvSpPr>
        <p:spPr>
          <a:xfrm rot="0">
            <a:off x="9303320" y="1203586"/>
            <a:ext cx="7773407" cy="6855409"/>
          </a:xfrm>
          <a:prstGeom prst="rect">
            <a:avLst/>
          </a:prstGeom>
        </p:spPr>
        <p:txBody>
          <a:bodyPr anchor="t" rtlCol="false" tIns="0" lIns="0" bIns="0" rIns="0">
            <a:spAutoFit/>
          </a:bodyPr>
          <a:lstStyle/>
          <a:p>
            <a:pPr>
              <a:lnSpc>
                <a:spcPts val="4237"/>
              </a:lnSpc>
            </a:pPr>
          </a:p>
          <a:p>
            <a:pPr>
              <a:lnSpc>
                <a:spcPts val="4237"/>
              </a:lnSpc>
            </a:pPr>
            <a:r>
              <a:rPr lang="en-US" sz="3070" spc="300" u="sng">
                <a:solidFill>
                  <a:srgbClr val="F2F4F5"/>
                </a:solidFill>
                <a:latin typeface="Montserrat Light Bold"/>
              </a:rPr>
              <a:t>Comments</a:t>
            </a:r>
            <a:r>
              <a:rPr lang="en-US" sz="3070" spc="300">
                <a:solidFill>
                  <a:srgbClr val="F2F4F5"/>
                </a:solidFill>
                <a:latin typeface="Montserrat Light"/>
              </a:rPr>
              <a:t>.</a:t>
            </a:r>
          </a:p>
          <a:p>
            <a:pPr>
              <a:lnSpc>
                <a:spcPts val="4237"/>
              </a:lnSpc>
            </a:pPr>
            <a:r>
              <a:rPr lang="en-US" sz="3070" spc="300">
                <a:solidFill>
                  <a:srgbClr val="F2F4F5"/>
                </a:solidFill>
                <a:latin typeface="Montserrat Light"/>
              </a:rPr>
              <a:t>1</a:t>
            </a:r>
            <a:r>
              <a:rPr lang="en-US" sz="3070" spc="300">
                <a:solidFill>
                  <a:srgbClr val="F2F4F5"/>
                </a:solidFill>
                <a:latin typeface="Montserrat Light"/>
              </a:rPr>
              <a:t>. Our Model and coefficient are statistically significant because the F-value is less than our assumed alpha of 0.05.</a:t>
            </a:r>
          </a:p>
          <a:p>
            <a:pPr>
              <a:lnSpc>
                <a:spcPts val="4237"/>
              </a:lnSpc>
            </a:pPr>
          </a:p>
          <a:p>
            <a:pPr>
              <a:lnSpc>
                <a:spcPts val="4237"/>
              </a:lnSpc>
            </a:pPr>
          </a:p>
          <a:p>
            <a:pPr>
              <a:lnSpc>
                <a:spcPts val="4237"/>
              </a:lnSpc>
            </a:pPr>
            <a:r>
              <a:rPr lang="en-US" sz="3070" spc="300">
                <a:solidFill>
                  <a:srgbClr val="F2F4F5"/>
                </a:solidFill>
                <a:latin typeface="Montserrat Light"/>
              </a:rPr>
              <a:t>2. Our Adjusted R Squared is 0.676, hence the model explains 67.6% of the variance in price, target variable.</a:t>
            </a:r>
          </a:p>
          <a:p>
            <a:pPr>
              <a:lnSpc>
                <a:spcPts val="4237"/>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285480" y="0"/>
            <a:ext cx="18561308" cy="2165472"/>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48458" y="2405403"/>
            <a:ext cx="736150" cy="636369"/>
            <a:chOff x="0" y="0"/>
            <a:chExt cx="193883" cy="167603"/>
          </a:xfrm>
        </p:grpSpPr>
        <p:sp>
          <p:nvSpPr>
            <p:cNvPr name="Freeform 7" id="7"/>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8" id="8"/>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01</a:t>
              </a:r>
            </a:p>
          </p:txBody>
        </p:sp>
      </p:grpSp>
      <p:sp>
        <p:nvSpPr>
          <p:cNvPr name="TextBox 9" id="9"/>
          <p:cNvSpPr txBox="true"/>
          <p:nvPr/>
        </p:nvSpPr>
        <p:spPr>
          <a:xfrm rot="0">
            <a:off x="1028700" y="2367303"/>
            <a:ext cx="16630919" cy="1585484"/>
          </a:xfrm>
          <a:prstGeom prst="rect">
            <a:avLst/>
          </a:prstGeom>
        </p:spPr>
        <p:txBody>
          <a:bodyPr anchor="t" rtlCol="false" tIns="0" lIns="0" bIns="0" rIns="0">
            <a:spAutoFit/>
          </a:bodyPr>
          <a:lstStyle/>
          <a:p>
            <a:pPr algn="l">
              <a:lnSpc>
                <a:spcPts val="3188"/>
              </a:lnSpc>
              <a:spcBef>
                <a:spcPct val="0"/>
              </a:spcBef>
            </a:pPr>
            <a:r>
              <a:rPr lang="en-US" sz="2310" spc="226">
                <a:solidFill>
                  <a:srgbClr val="231F20"/>
                </a:solidFill>
                <a:latin typeface="Montserrat Light"/>
              </a:rPr>
              <a:t>R-Squared Value. The R-squared value of 0.676 indicates that the model explains approximately 67.6% of the variance in the target variable (price). This suggests that the model has a moderate level of explanatory power.</a:t>
            </a:r>
          </a:p>
          <a:p>
            <a:pPr algn="l" marL="0" indent="0" lvl="0">
              <a:lnSpc>
                <a:spcPts val="3188"/>
              </a:lnSpc>
              <a:spcBef>
                <a:spcPct val="0"/>
              </a:spcBef>
            </a:pPr>
          </a:p>
        </p:txBody>
      </p:sp>
      <p:sp>
        <p:nvSpPr>
          <p:cNvPr name="TextBox 10" id="10"/>
          <p:cNvSpPr txBox="true"/>
          <p:nvPr/>
        </p:nvSpPr>
        <p:spPr>
          <a:xfrm rot="0">
            <a:off x="361447" y="215711"/>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OBSERVATIONS</a:t>
            </a:r>
          </a:p>
        </p:txBody>
      </p:sp>
      <p:grpSp>
        <p:nvGrpSpPr>
          <p:cNvPr name="Group 11" id="11"/>
          <p:cNvGrpSpPr/>
          <p:nvPr/>
        </p:nvGrpSpPr>
        <p:grpSpPr>
          <a:xfrm rot="0">
            <a:off x="4121559" y="1028700"/>
            <a:ext cx="5689104" cy="275488"/>
            <a:chOff x="0" y="0"/>
            <a:chExt cx="4519796" cy="218865"/>
          </a:xfrm>
        </p:grpSpPr>
        <p:sp>
          <p:nvSpPr>
            <p:cNvPr name="Freeform 12" id="12"/>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13" id="13"/>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4" id="14"/>
          <p:cNvGrpSpPr/>
          <p:nvPr/>
        </p:nvGrpSpPr>
        <p:grpSpPr>
          <a:xfrm rot="0">
            <a:off x="103256" y="3899654"/>
            <a:ext cx="826554" cy="662821"/>
            <a:chOff x="0" y="0"/>
            <a:chExt cx="217693" cy="174570"/>
          </a:xfrm>
        </p:grpSpPr>
        <p:sp>
          <p:nvSpPr>
            <p:cNvPr name="Freeform 15" id="15"/>
            <p:cNvSpPr/>
            <p:nvPr/>
          </p:nvSpPr>
          <p:spPr>
            <a:xfrm flipH="false" flipV="false" rot="0">
              <a:off x="0" y="0"/>
              <a:ext cx="217693" cy="174570"/>
            </a:xfrm>
            <a:custGeom>
              <a:avLst/>
              <a:gdLst/>
              <a:ahLst/>
              <a:cxnLst/>
              <a:rect r="r" b="b" t="t" l="l"/>
              <a:pathLst>
                <a:path h="174570" w="217693">
                  <a:moveTo>
                    <a:pt x="74932" y="0"/>
                  </a:moveTo>
                  <a:lnTo>
                    <a:pt x="142761" y="0"/>
                  </a:lnTo>
                  <a:cubicBezTo>
                    <a:pt x="184145" y="0"/>
                    <a:pt x="217693" y="33548"/>
                    <a:pt x="217693" y="74932"/>
                  </a:cubicBezTo>
                  <a:lnTo>
                    <a:pt x="217693" y="99638"/>
                  </a:lnTo>
                  <a:cubicBezTo>
                    <a:pt x="217693" y="141022"/>
                    <a:pt x="184145" y="174570"/>
                    <a:pt x="142761" y="174570"/>
                  </a:cubicBezTo>
                  <a:lnTo>
                    <a:pt x="74932" y="174570"/>
                  </a:lnTo>
                  <a:cubicBezTo>
                    <a:pt x="33548" y="174570"/>
                    <a:pt x="0" y="141022"/>
                    <a:pt x="0" y="99638"/>
                  </a:cubicBezTo>
                  <a:lnTo>
                    <a:pt x="0" y="74932"/>
                  </a:lnTo>
                  <a:cubicBezTo>
                    <a:pt x="0" y="33548"/>
                    <a:pt x="33548" y="0"/>
                    <a:pt x="74932" y="0"/>
                  </a:cubicBezTo>
                  <a:close/>
                </a:path>
              </a:pathLst>
            </a:custGeom>
            <a:solidFill>
              <a:srgbClr val="1A1A1A"/>
            </a:solidFill>
          </p:spPr>
        </p:sp>
        <p:sp>
          <p:nvSpPr>
            <p:cNvPr name="TextBox 16" id="16"/>
            <p:cNvSpPr txBox="true"/>
            <p:nvPr/>
          </p:nvSpPr>
          <p:spPr>
            <a:xfrm>
              <a:off x="0" y="-66675"/>
              <a:ext cx="217693" cy="24124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02</a:t>
              </a:r>
            </a:p>
          </p:txBody>
        </p:sp>
      </p:grpSp>
      <p:sp>
        <p:nvSpPr>
          <p:cNvPr name="TextBox 17" id="17"/>
          <p:cNvSpPr txBox="true"/>
          <p:nvPr/>
        </p:nvSpPr>
        <p:spPr>
          <a:xfrm rot="0">
            <a:off x="1028700" y="3737366"/>
            <a:ext cx="16006391" cy="1108799"/>
          </a:xfrm>
          <a:prstGeom prst="rect">
            <a:avLst/>
          </a:prstGeom>
        </p:spPr>
        <p:txBody>
          <a:bodyPr anchor="t" rtlCol="false" tIns="0" lIns="0" bIns="0" rIns="0">
            <a:spAutoFit/>
          </a:bodyPr>
          <a:lstStyle/>
          <a:p>
            <a:pPr algn="l" marL="0" indent="0" lvl="0">
              <a:lnSpc>
                <a:spcPts val="2975"/>
              </a:lnSpc>
              <a:spcBef>
                <a:spcPct val="0"/>
              </a:spcBef>
            </a:pPr>
            <a:r>
              <a:rPr lang="en-US" sz="2156" spc="211">
                <a:solidFill>
                  <a:srgbClr val="231F20"/>
                </a:solidFill>
                <a:latin typeface="Montserrat Light"/>
              </a:rPr>
              <a:t>Significance of Predictors. Several predictors have statistically significant coefficients. That is the calculated P-values are less than the assumed alpha of 0.05 indicating that they have a significant impact on the price of houses</a:t>
            </a:r>
          </a:p>
        </p:txBody>
      </p:sp>
      <p:grpSp>
        <p:nvGrpSpPr>
          <p:cNvPr name="Group 18" id="18"/>
          <p:cNvGrpSpPr/>
          <p:nvPr/>
        </p:nvGrpSpPr>
        <p:grpSpPr>
          <a:xfrm rot="0">
            <a:off x="12085550" y="-131220"/>
            <a:ext cx="9534019" cy="1112295"/>
            <a:chOff x="0" y="0"/>
            <a:chExt cx="1876002" cy="218865"/>
          </a:xfrm>
        </p:grpSpPr>
        <p:sp>
          <p:nvSpPr>
            <p:cNvPr name="Freeform 19" id="19"/>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20" id="20"/>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21" id="21"/>
          <p:cNvSpPr/>
          <p:nvPr/>
        </p:nvSpPr>
        <p:spPr>
          <a:xfrm>
            <a:off x="-715490" y="962025"/>
            <a:ext cx="12921291" cy="0"/>
          </a:xfrm>
          <a:prstGeom prst="line">
            <a:avLst/>
          </a:prstGeom>
          <a:ln cap="flat" w="38100">
            <a:solidFill>
              <a:srgbClr val="000000"/>
            </a:solidFill>
            <a:prstDash val="solid"/>
            <a:headEnd type="none" len="sm" w="sm"/>
            <a:tailEnd type="none" len="sm" w="sm"/>
          </a:ln>
        </p:spPr>
      </p:sp>
      <p:grpSp>
        <p:nvGrpSpPr>
          <p:cNvPr name="Group 22" id="22"/>
          <p:cNvGrpSpPr/>
          <p:nvPr/>
        </p:nvGrpSpPr>
        <p:grpSpPr>
          <a:xfrm rot="0">
            <a:off x="148458" y="5143500"/>
            <a:ext cx="736150" cy="636369"/>
            <a:chOff x="0" y="0"/>
            <a:chExt cx="193883" cy="167603"/>
          </a:xfrm>
        </p:grpSpPr>
        <p:sp>
          <p:nvSpPr>
            <p:cNvPr name="Freeform 23" id="23"/>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24" id="24"/>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03</a:t>
              </a:r>
            </a:p>
          </p:txBody>
        </p:sp>
      </p:grpSp>
      <p:sp>
        <p:nvSpPr>
          <p:cNvPr name="TextBox 25" id="25"/>
          <p:cNvSpPr txBox="true"/>
          <p:nvPr/>
        </p:nvSpPr>
        <p:spPr>
          <a:xfrm rot="0">
            <a:off x="1028700" y="5105400"/>
            <a:ext cx="16230600" cy="1185434"/>
          </a:xfrm>
          <a:prstGeom prst="rect">
            <a:avLst/>
          </a:prstGeom>
        </p:spPr>
        <p:txBody>
          <a:bodyPr anchor="t" rtlCol="false" tIns="0" lIns="0" bIns="0" rIns="0">
            <a:spAutoFit/>
          </a:bodyPr>
          <a:lstStyle/>
          <a:p>
            <a:pPr algn="l">
              <a:lnSpc>
                <a:spcPts val="3188"/>
              </a:lnSpc>
              <a:spcBef>
                <a:spcPct val="0"/>
              </a:spcBef>
            </a:pPr>
            <a:r>
              <a:rPr lang="en-US" sz="2310" spc="226">
                <a:solidFill>
                  <a:srgbClr val="231F20"/>
                </a:solidFill>
                <a:latin typeface="Montserrat Light"/>
              </a:rPr>
              <a:t>Coefficient Interpretation: The coefficients represent the change in the target variable (price) for a one-unit change in the predictor variable, holding all other variables constant.</a:t>
            </a:r>
          </a:p>
          <a:p>
            <a:pPr algn="l" marL="0" indent="0" lvl="0">
              <a:lnSpc>
                <a:spcPts val="3188"/>
              </a:lnSpc>
              <a:spcBef>
                <a:spcPct val="0"/>
              </a:spcBef>
            </a:pPr>
          </a:p>
        </p:txBody>
      </p:sp>
      <p:grpSp>
        <p:nvGrpSpPr>
          <p:cNvPr name="Group 26" id="26"/>
          <p:cNvGrpSpPr/>
          <p:nvPr/>
        </p:nvGrpSpPr>
        <p:grpSpPr>
          <a:xfrm rot="0">
            <a:off x="148458" y="6361340"/>
            <a:ext cx="736150" cy="662821"/>
            <a:chOff x="0" y="0"/>
            <a:chExt cx="193883" cy="174570"/>
          </a:xfrm>
        </p:grpSpPr>
        <p:sp>
          <p:nvSpPr>
            <p:cNvPr name="Freeform 27" id="27"/>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28" id="28"/>
            <p:cNvSpPr txBox="true"/>
            <p:nvPr/>
          </p:nvSpPr>
          <p:spPr>
            <a:xfrm>
              <a:off x="0" y="-66675"/>
              <a:ext cx="193883" cy="24124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04</a:t>
              </a:r>
            </a:p>
          </p:txBody>
        </p:sp>
      </p:grpSp>
      <p:sp>
        <p:nvSpPr>
          <p:cNvPr name="TextBox 29" id="29"/>
          <p:cNvSpPr txBox="true"/>
          <p:nvPr/>
        </p:nvSpPr>
        <p:spPr>
          <a:xfrm rot="0">
            <a:off x="1132110" y="6323240"/>
            <a:ext cx="16127190" cy="1108799"/>
          </a:xfrm>
          <a:prstGeom prst="rect">
            <a:avLst/>
          </a:prstGeom>
        </p:spPr>
        <p:txBody>
          <a:bodyPr anchor="t" rtlCol="false" tIns="0" lIns="0" bIns="0" rIns="0">
            <a:spAutoFit/>
          </a:bodyPr>
          <a:lstStyle/>
          <a:p>
            <a:pPr algn="l">
              <a:lnSpc>
                <a:spcPts val="2975"/>
              </a:lnSpc>
              <a:spcBef>
                <a:spcPct val="0"/>
              </a:spcBef>
            </a:pPr>
            <a:r>
              <a:rPr lang="en-US" sz="2156" spc="211">
                <a:solidFill>
                  <a:srgbClr val="231F20"/>
                </a:solidFill>
                <a:latin typeface="Montserrat Light"/>
              </a:rPr>
              <a:t>Intercept: The intercept term (const) represents the expected price of a house when all predictor variables are zero.</a:t>
            </a:r>
          </a:p>
          <a:p>
            <a:pPr algn="l" marL="0" indent="0" lvl="0">
              <a:lnSpc>
                <a:spcPts val="2975"/>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285480" y="0"/>
            <a:ext cx="18561308" cy="2165472"/>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48458" y="2405403"/>
            <a:ext cx="736150" cy="636369"/>
            <a:chOff x="0" y="0"/>
            <a:chExt cx="193883" cy="167603"/>
          </a:xfrm>
        </p:grpSpPr>
        <p:sp>
          <p:nvSpPr>
            <p:cNvPr name="Freeform 7" id="7"/>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8" id="8"/>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05</a:t>
              </a:r>
            </a:p>
          </p:txBody>
        </p:sp>
      </p:grpSp>
      <p:sp>
        <p:nvSpPr>
          <p:cNvPr name="TextBox 9" id="9"/>
          <p:cNvSpPr txBox="true"/>
          <p:nvPr/>
        </p:nvSpPr>
        <p:spPr>
          <a:xfrm rot="0">
            <a:off x="1028700" y="2367303"/>
            <a:ext cx="15823859" cy="1585484"/>
          </a:xfrm>
          <a:prstGeom prst="rect">
            <a:avLst/>
          </a:prstGeom>
        </p:spPr>
        <p:txBody>
          <a:bodyPr anchor="t" rtlCol="false" tIns="0" lIns="0" bIns="0" rIns="0">
            <a:spAutoFit/>
          </a:bodyPr>
          <a:lstStyle/>
          <a:p>
            <a:pPr algn="l">
              <a:lnSpc>
                <a:spcPts val="3188"/>
              </a:lnSpc>
              <a:spcBef>
                <a:spcPct val="0"/>
              </a:spcBef>
            </a:pPr>
            <a:r>
              <a:rPr lang="en-US" sz="2310" spc="226">
                <a:solidFill>
                  <a:srgbClr val="231F20"/>
                </a:solidFill>
                <a:latin typeface="Montserrat Light"/>
              </a:rPr>
              <a:t>Positive/Negative Coefficients: Positive coefficients indicate a positive relationship between the predictor variable and the price of houses, while negative coefficients indicate a negative relationship.</a:t>
            </a:r>
          </a:p>
          <a:p>
            <a:pPr algn="l" marL="0" indent="0" lvl="0">
              <a:lnSpc>
                <a:spcPts val="3188"/>
              </a:lnSpc>
              <a:spcBef>
                <a:spcPct val="0"/>
              </a:spcBef>
            </a:pPr>
          </a:p>
        </p:txBody>
      </p:sp>
      <p:sp>
        <p:nvSpPr>
          <p:cNvPr name="TextBox 10" id="10"/>
          <p:cNvSpPr txBox="true"/>
          <p:nvPr/>
        </p:nvSpPr>
        <p:spPr>
          <a:xfrm rot="0">
            <a:off x="361447" y="215711"/>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rPr>
              <a:t>OBSERVATIONS</a:t>
            </a:r>
          </a:p>
        </p:txBody>
      </p:sp>
      <p:grpSp>
        <p:nvGrpSpPr>
          <p:cNvPr name="Group 11" id="11"/>
          <p:cNvGrpSpPr/>
          <p:nvPr/>
        </p:nvGrpSpPr>
        <p:grpSpPr>
          <a:xfrm rot="0">
            <a:off x="4121559" y="1028700"/>
            <a:ext cx="5689104" cy="275488"/>
            <a:chOff x="0" y="0"/>
            <a:chExt cx="4519796" cy="218865"/>
          </a:xfrm>
        </p:grpSpPr>
        <p:sp>
          <p:nvSpPr>
            <p:cNvPr name="Freeform 12" id="12"/>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13" id="13"/>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4" id="14"/>
          <p:cNvGrpSpPr/>
          <p:nvPr/>
        </p:nvGrpSpPr>
        <p:grpSpPr>
          <a:xfrm rot="0">
            <a:off x="148458" y="3952787"/>
            <a:ext cx="736150" cy="662821"/>
            <a:chOff x="0" y="0"/>
            <a:chExt cx="193883" cy="174570"/>
          </a:xfrm>
        </p:grpSpPr>
        <p:sp>
          <p:nvSpPr>
            <p:cNvPr name="Freeform 15" id="15"/>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16" id="16"/>
            <p:cNvSpPr txBox="true"/>
            <p:nvPr/>
          </p:nvSpPr>
          <p:spPr>
            <a:xfrm>
              <a:off x="0" y="-66675"/>
              <a:ext cx="193883" cy="24124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06</a:t>
              </a:r>
            </a:p>
          </p:txBody>
        </p:sp>
      </p:grpSp>
      <p:sp>
        <p:nvSpPr>
          <p:cNvPr name="TextBox 17" id="17"/>
          <p:cNvSpPr txBox="true"/>
          <p:nvPr/>
        </p:nvSpPr>
        <p:spPr>
          <a:xfrm rot="0">
            <a:off x="1132110" y="3880138"/>
            <a:ext cx="15250761" cy="1108799"/>
          </a:xfrm>
          <a:prstGeom prst="rect">
            <a:avLst/>
          </a:prstGeom>
        </p:spPr>
        <p:txBody>
          <a:bodyPr anchor="t" rtlCol="false" tIns="0" lIns="0" bIns="0" rIns="0">
            <a:spAutoFit/>
          </a:bodyPr>
          <a:lstStyle/>
          <a:p>
            <a:pPr algn="l">
              <a:lnSpc>
                <a:spcPts val="2975"/>
              </a:lnSpc>
              <a:spcBef>
                <a:spcPct val="0"/>
              </a:spcBef>
            </a:pPr>
            <a:r>
              <a:rPr lang="en-US" sz="2156" spc="211">
                <a:solidFill>
                  <a:srgbClr val="231F20"/>
                </a:solidFill>
                <a:latin typeface="Montserrat Light"/>
              </a:rPr>
              <a:t>Waterfront Variable: The coefficient for the waterfront variable is particularly large, suggesting that houses with waterfront views have a substantial impact on price.</a:t>
            </a:r>
          </a:p>
          <a:p>
            <a:pPr algn="l" marL="0" indent="0" lvl="0">
              <a:lnSpc>
                <a:spcPts val="2975"/>
              </a:lnSpc>
              <a:spcBef>
                <a:spcPct val="0"/>
              </a:spcBef>
            </a:pPr>
          </a:p>
        </p:txBody>
      </p:sp>
      <p:grpSp>
        <p:nvGrpSpPr>
          <p:cNvPr name="Group 18" id="18"/>
          <p:cNvGrpSpPr/>
          <p:nvPr/>
        </p:nvGrpSpPr>
        <p:grpSpPr>
          <a:xfrm rot="0">
            <a:off x="12085550" y="-131220"/>
            <a:ext cx="9534019" cy="1112295"/>
            <a:chOff x="0" y="0"/>
            <a:chExt cx="1876002" cy="218865"/>
          </a:xfrm>
        </p:grpSpPr>
        <p:sp>
          <p:nvSpPr>
            <p:cNvPr name="Freeform 19" id="19"/>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20" id="20"/>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21" id="21"/>
          <p:cNvSpPr/>
          <p:nvPr/>
        </p:nvSpPr>
        <p:spPr>
          <a:xfrm>
            <a:off x="-715490" y="962025"/>
            <a:ext cx="12921291" cy="0"/>
          </a:xfrm>
          <a:prstGeom prst="line">
            <a:avLst/>
          </a:prstGeom>
          <a:ln cap="flat" w="38100">
            <a:solidFill>
              <a:srgbClr val="000000"/>
            </a:solidFill>
            <a:prstDash val="solid"/>
            <a:headEnd type="none" len="sm" w="sm"/>
            <a:tailEnd type="none" len="sm" w="sm"/>
          </a:ln>
        </p:spPr>
      </p:sp>
      <p:grpSp>
        <p:nvGrpSpPr>
          <p:cNvPr name="Group 22" id="22"/>
          <p:cNvGrpSpPr/>
          <p:nvPr/>
        </p:nvGrpSpPr>
        <p:grpSpPr>
          <a:xfrm rot="0">
            <a:off x="148458" y="5004726"/>
            <a:ext cx="736150" cy="636369"/>
            <a:chOff x="0" y="0"/>
            <a:chExt cx="193883" cy="167603"/>
          </a:xfrm>
        </p:grpSpPr>
        <p:sp>
          <p:nvSpPr>
            <p:cNvPr name="Freeform 23" id="23"/>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24" id="24"/>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07</a:t>
              </a:r>
            </a:p>
          </p:txBody>
        </p:sp>
      </p:grpSp>
      <p:sp>
        <p:nvSpPr>
          <p:cNvPr name="TextBox 25" id="25"/>
          <p:cNvSpPr txBox="true"/>
          <p:nvPr/>
        </p:nvSpPr>
        <p:spPr>
          <a:xfrm rot="0">
            <a:off x="947103" y="4752412"/>
            <a:ext cx="15987053" cy="1585484"/>
          </a:xfrm>
          <a:prstGeom prst="rect">
            <a:avLst/>
          </a:prstGeom>
        </p:spPr>
        <p:txBody>
          <a:bodyPr anchor="t" rtlCol="false" tIns="0" lIns="0" bIns="0" rIns="0">
            <a:spAutoFit/>
          </a:bodyPr>
          <a:lstStyle/>
          <a:p>
            <a:pPr algn="l">
              <a:lnSpc>
                <a:spcPts val="3188"/>
              </a:lnSpc>
              <a:spcBef>
                <a:spcPct val="0"/>
              </a:spcBef>
            </a:pPr>
            <a:r>
              <a:rPr lang="en-US" sz="2310" spc="226">
                <a:solidFill>
                  <a:srgbClr val="231F20"/>
                </a:solidFill>
                <a:latin typeface="Montserrat Light"/>
              </a:rPr>
              <a:t>Grade Variable: The grade variable includes multiple categories, each representing different levels of house quality. Higher-grade categories have positive coefficients, indicating that houses with higher quality grades tend to have higher prices.</a:t>
            </a:r>
          </a:p>
          <a:p>
            <a:pPr algn="l" marL="0" indent="0" lvl="0">
              <a:lnSpc>
                <a:spcPts val="3188"/>
              </a:lnSpc>
              <a:spcBef>
                <a:spcPct val="0"/>
              </a:spcBef>
            </a:pPr>
          </a:p>
        </p:txBody>
      </p:sp>
      <p:grpSp>
        <p:nvGrpSpPr>
          <p:cNvPr name="Group 26" id="26"/>
          <p:cNvGrpSpPr/>
          <p:nvPr/>
        </p:nvGrpSpPr>
        <p:grpSpPr>
          <a:xfrm rot="0">
            <a:off x="148458" y="6337896"/>
            <a:ext cx="736150" cy="636369"/>
            <a:chOff x="0" y="0"/>
            <a:chExt cx="193883" cy="167603"/>
          </a:xfrm>
        </p:grpSpPr>
        <p:sp>
          <p:nvSpPr>
            <p:cNvPr name="Freeform 27" id="27"/>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28" id="28"/>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08</a:t>
              </a:r>
            </a:p>
          </p:txBody>
        </p:sp>
      </p:grpSp>
      <p:sp>
        <p:nvSpPr>
          <p:cNvPr name="TextBox 29" id="29"/>
          <p:cNvSpPr txBox="true"/>
          <p:nvPr/>
        </p:nvSpPr>
        <p:spPr>
          <a:xfrm rot="0">
            <a:off x="1028700" y="6244338"/>
            <a:ext cx="15562686" cy="1585484"/>
          </a:xfrm>
          <a:prstGeom prst="rect">
            <a:avLst/>
          </a:prstGeom>
        </p:spPr>
        <p:txBody>
          <a:bodyPr anchor="t" rtlCol="false" tIns="0" lIns="0" bIns="0" rIns="0">
            <a:spAutoFit/>
          </a:bodyPr>
          <a:lstStyle/>
          <a:p>
            <a:pPr algn="l">
              <a:lnSpc>
                <a:spcPts val="3188"/>
              </a:lnSpc>
              <a:spcBef>
                <a:spcPct val="0"/>
              </a:spcBef>
            </a:pPr>
            <a:r>
              <a:rPr lang="en-US" sz="2310" spc="226">
                <a:solidFill>
                  <a:srgbClr val="231F20"/>
                </a:solidFill>
                <a:latin typeface="Montserrat Light"/>
              </a:rPr>
              <a:t>Renovated Variable: The coefficient for the renovated variable (renovated_Yes) is positive and statistically significant (p &lt; 0.05), suggesting that renovated houses tend to have higher prices compared to non-renovated houses.</a:t>
            </a:r>
          </a:p>
          <a:p>
            <a:pPr algn="l" marL="0" indent="0" lvl="0">
              <a:lnSpc>
                <a:spcPts val="3188"/>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0968812" y="2165110"/>
            <a:ext cx="6422296" cy="6422996"/>
            <a:chOff x="0" y="0"/>
            <a:chExt cx="6603840" cy="6604560"/>
          </a:xfrm>
        </p:grpSpPr>
        <p:sp>
          <p:nvSpPr>
            <p:cNvPr name="Freeform 4" id="4"/>
            <p:cNvSpPr/>
            <p:nvPr/>
          </p:nvSpPr>
          <p:spPr>
            <a:xfrm flipH="false" flipV="false" rot="0">
              <a:off x="0" y="0"/>
              <a:ext cx="6603873" cy="6604508"/>
            </a:xfrm>
            <a:custGeom>
              <a:avLst/>
              <a:gdLst/>
              <a:ahLst/>
              <a:cxnLst/>
              <a:rect r="r" b="b" t="t" l="l"/>
              <a:pathLst>
                <a:path h="6604508" w="6603873">
                  <a:moveTo>
                    <a:pt x="0" y="3302254"/>
                  </a:moveTo>
                  <a:cubicBezTo>
                    <a:pt x="0" y="1478534"/>
                    <a:pt x="1478280" y="0"/>
                    <a:pt x="3301873" y="0"/>
                  </a:cubicBezTo>
                  <a:lnTo>
                    <a:pt x="3301873" y="25527"/>
                  </a:lnTo>
                  <a:lnTo>
                    <a:pt x="3301873" y="0"/>
                  </a:lnTo>
                  <a:cubicBezTo>
                    <a:pt x="5125466" y="0"/>
                    <a:pt x="6603873" y="1478534"/>
                    <a:pt x="6603873" y="3302254"/>
                  </a:cubicBezTo>
                  <a:cubicBezTo>
                    <a:pt x="6603873" y="5125974"/>
                    <a:pt x="5125466" y="6604508"/>
                    <a:pt x="3301873" y="6604508"/>
                  </a:cubicBezTo>
                  <a:lnTo>
                    <a:pt x="3301873" y="6578981"/>
                  </a:lnTo>
                  <a:lnTo>
                    <a:pt x="3301873" y="6604508"/>
                  </a:lnTo>
                  <a:cubicBezTo>
                    <a:pt x="1478280" y="6604508"/>
                    <a:pt x="0" y="5126101"/>
                    <a:pt x="0" y="3302254"/>
                  </a:cubicBezTo>
                  <a:lnTo>
                    <a:pt x="25527" y="3302254"/>
                  </a:lnTo>
                  <a:lnTo>
                    <a:pt x="46990" y="3316097"/>
                  </a:lnTo>
                  <a:cubicBezTo>
                    <a:pt x="40894" y="3325622"/>
                    <a:pt x="29210" y="3330067"/>
                    <a:pt x="18288" y="3326892"/>
                  </a:cubicBezTo>
                  <a:cubicBezTo>
                    <a:pt x="7366" y="3323717"/>
                    <a:pt x="0" y="3313684"/>
                    <a:pt x="0" y="3302254"/>
                  </a:cubicBezTo>
                  <a:moveTo>
                    <a:pt x="51181" y="3302254"/>
                  </a:moveTo>
                  <a:lnTo>
                    <a:pt x="25527" y="3302254"/>
                  </a:lnTo>
                  <a:lnTo>
                    <a:pt x="4064" y="3288538"/>
                  </a:lnTo>
                  <a:cubicBezTo>
                    <a:pt x="10160" y="3279013"/>
                    <a:pt x="21844" y="3274568"/>
                    <a:pt x="32766" y="3277743"/>
                  </a:cubicBezTo>
                  <a:cubicBezTo>
                    <a:pt x="43688" y="3280918"/>
                    <a:pt x="51181" y="3290951"/>
                    <a:pt x="51181" y="3302254"/>
                  </a:cubicBezTo>
                  <a:cubicBezTo>
                    <a:pt x="51181" y="5097780"/>
                    <a:pt x="1506601" y="6553454"/>
                    <a:pt x="3302000" y="6553454"/>
                  </a:cubicBezTo>
                  <a:cubicBezTo>
                    <a:pt x="5097399" y="6553454"/>
                    <a:pt x="6552819" y="5097907"/>
                    <a:pt x="6552819" y="3302254"/>
                  </a:cubicBezTo>
                  <a:lnTo>
                    <a:pt x="6578346" y="3302254"/>
                  </a:lnTo>
                  <a:lnTo>
                    <a:pt x="6552819" y="3302254"/>
                  </a:lnTo>
                  <a:cubicBezTo>
                    <a:pt x="6552819" y="1506728"/>
                    <a:pt x="5097399" y="51054"/>
                    <a:pt x="3302000" y="51054"/>
                  </a:cubicBezTo>
                  <a:lnTo>
                    <a:pt x="3302000" y="25527"/>
                  </a:lnTo>
                  <a:lnTo>
                    <a:pt x="3302000" y="51181"/>
                  </a:lnTo>
                  <a:cubicBezTo>
                    <a:pt x="1506601" y="51181"/>
                    <a:pt x="51181" y="1506728"/>
                    <a:pt x="51181" y="3302381"/>
                  </a:cubicBezTo>
                  <a:close/>
                </a:path>
              </a:pathLst>
            </a:custGeom>
            <a:solidFill>
              <a:srgbClr val="999999"/>
            </a:solidFill>
          </p:spPr>
        </p:sp>
      </p:grpSp>
      <p:grpSp>
        <p:nvGrpSpPr>
          <p:cNvPr name="Group 5" id="5"/>
          <p:cNvGrpSpPr/>
          <p:nvPr/>
        </p:nvGrpSpPr>
        <p:grpSpPr>
          <a:xfrm rot="0">
            <a:off x="12214480" y="4008636"/>
            <a:ext cx="1309387" cy="2127228"/>
            <a:chOff x="0" y="0"/>
            <a:chExt cx="1346400" cy="2187360"/>
          </a:xfrm>
        </p:grpSpPr>
        <p:sp>
          <p:nvSpPr>
            <p:cNvPr name="Freeform 6" id="6"/>
            <p:cNvSpPr/>
            <p:nvPr/>
          </p:nvSpPr>
          <p:spPr>
            <a:xfrm flipH="false" flipV="false" rot="0">
              <a:off x="0" y="0"/>
              <a:ext cx="1346454" cy="2187448"/>
            </a:xfrm>
            <a:custGeom>
              <a:avLst/>
              <a:gdLst/>
              <a:ahLst/>
              <a:cxnLst/>
              <a:rect r="r" b="b" t="t" l="l"/>
              <a:pathLst>
                <a:path h="2187448" w="1346454">
                  <a:moveTo>
                    <a:pt x="1346454" y="472694"/>
                  </a:moveTo>
                  <a:cubicBezTo>
                    <a:pt x="993775" y="0"/>
                    <a:pt x="993775" y="0"/>
                    <a:pt x="993775" y="0"/>
                  </a:cubicBezTo>
                  <a:cubicBezTo>
                    <a:pt x="697230" y="216281"/>
                    <a:pt x="464820" y="512826"/>
                    <a:pt x="328549" y="849249"/>
                  </a:cubicBezTo>
                  <a:cubicBezTo>
                    <a:pt x="0" y="897382"/>
                    <a:pt x="0" y="897382"/>
                    <a:pt x="0" y="897382"/>
                  </a:cubicBezTo>
                  <a:cubicBezTo>
                    <a:pt x="240411" y="1129792"/>
                    <a:pt x="240411" y="1129792"/>
                    <a:pt x="240411" y="1129792"/>
                  </a:cubicBezTo>
                  <a:cubicBezTo>
                    <a:pt x="208407" y="1274064"/>
                    <a:pt x="184277" y="1426210"/>
                    <a:pt x="184277" y="1586484"/>
                  </a:cubicBezTo>
                  <a:cubicBezTo>
                    <a:pt x="184277" y="1794764"/>
                    <a:pt x="216281" y="1995170"/>
                    <a:pt x="280416" y="2187448"/>
                  </a:cubicBezTo>
                  <a:cubicBezTo>
                    <a:pt x="865505" y="1971040"/>
                    <a:pt x="865505" y="1971040"/>
                    <a:pt x="865505" y="1971040"/>
                  </a:cubicBezTo>
                  <a:cubicBezTo>
                    <a:pt x="817372" y="1842897"/>
                    <a:pt x="793369" y="1698625"/>
                    <a:pt x="793369" y="1554353"/>
                  </a:cubicBezTo>
                  <a:cubicBezTo>
                    <a:pt x="793369" y="1105662"/>
                    <a:pt x="1017778" y="713105"/>
                    <a:pt x="1346327" y="47269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7" id="7"/>
          <p:cNvGrpSpPr/>
          <p:nvPr/>
        </p:nvGrpSpPr>
        <p:grpSpPr>
          <a:xfrm rot="0">
            <a:off x="12486160" y="5923001"/>
            <a:ext cx="1806533" cy="1522249"/>
            <a:chOff x="0" y="0"/>
            <a:chExt cx="1857600" cy="1565280"/>
          </a:xfrm>
        </p:grpSpPr>
        <p:sp>
          <p:nvSpPr>
            <p:cNvPr name="Freeform 8" id="8"/>
            <p:cNvSpPr/>
            <p:nvPr/>
          </p:nvSpPr>
          <p:spPr>
            <a:xfrm flipH="false" flipV="false" rot="0">
              <a:off x="0" y="0"/>
              <a:ext cx="1857629" cy="1565275"/>
            </a:xfrm>
            <a:custGeom>
              <a:avLst/>
              <a:gdLst/>
              <a:ahLst/>
              <a:cxnLst/>
              <a:rect r="r" b="b" t="t" l="l"/>
              <a:pathLst>
                <a:path h="1565275" w="1857629">
                  <a:moveTo>
                    <a:pt x="1857629" y="931164"/>
                  </a:moveTo>
                  <a:cubicBezTo>
                    <a:pt x="1265047" y="931164"/>
                    <a:pt x="760603" y="537845"/>
                    <a:pt x="584454" y="0"/>
                  </a:cubicBezTo>
                  <a:cubicBezTo>
                    <a:pt x="0" y="216789"/>
                    <a:pt x="0" y="216789"/>
                    <a:pt x="0" y="216789"/>
                  </a:cubicBezTo>
                  <a:cubicBezTo>
                    <a:pt x="112141" y="569976"/>
                    <a:pt x="320294" y="874903"/>
                    <a:pt x="592455" y="1099693"/>
                  </a:cubicBezTo>
                  <a:cubicBezTo>
                    <a:pt x="536448" y="1444879"/>
                    <a:pt x="536448" y="1444879"/>
                    <a:pt x="536448" y="1444879"/>
                  </a:cubicBezTo>
                  <a:cubicBezTo>
                    <a:pt x="840740" y="1284351"/>
                    <a:pt x="840740" y="1284351"/>
                    <a:pt x="840740" y="1284351"/>
                  </a:cubicBezTo>
                  <a:cubicBezTo>
                    <a:pt x="1137031" y="1461008"/>
                    <a:pt x="1489329" y="1565275"/>
                    <a:pt x="1857629" y="1565275"/>
                  </a:cubicBezTo>
                  <a:lnTo>
                    <a:pt x="1857629" y="931164"/>
                  </a:lnTo>
                  <a:close/>
                </a:path>
              </a:pathLst>
            </a:custGeom>
            <a:gradFill rotWithShape="true">
              <a:gsLst>
                <a:gs pos="0">
                  <a:srgbClr val="000000">
                    <a:alpha val="100000"/>
                  </a:srgbClr>
                </a:gs>
                <a:gs pos="100000">
                  <a:srgbClr val="555555">
                    <a:alpha val="100000"/>
                  </a:srgbClr>
                </a:gs>
              </a:gsLst>
              <a:lin ang="0"/>
            </a:gradFill>
          </p:spPr>
        </p:sp>
      </p:grpSp>
      <p:grpSp>
        <p:nvGrpSpPr>
          <p:cNvPr name="Group 9" id="9"/>
          <p:cNvGrpSpPr/>
          <p:nvPr/>
        </p:nvGrpSpPr>
        <p:grpSpPr>
          <a:xfrm rot="0">
            <a:off x="14292693" y="5923001"/>
            <a:ext cx="1806533" cy="1522249"/>
            <a:chOff x="0" y="0"/>
            <a:chExt cx="1857600" cy="1565280"/>
          </a:xfrm>
        </p:grpSpPr>
        <p:sp>
          <p:nvSpPr>
            <p:cNvPr name="Freeform 10" id="10"/>
            <p:cNvSpPr/>
            <p:nvPr/>
          </p:nvSpPr>
          <p:spPr>
            <a:xfrm flipH="false" flipV="false" rot="0">
              <a:off x="0" y="0"/>
              <a:ext cx="1857629" cy="1565275"/>
            </a:xfrm>
            <a:custGeom>
              <a:avLst/>
              <a:gdLst/>
              <a:ahLst/>
              <a:cxnLst/>
              <a:rect r="r" b="b" t="t" l="l"/>
              <a:pathLst>
                <a:path h="1565275" w="1857629">
                  <a:moveTo>
                    <a:pt x="1857629" y="216789"/>
                  </a:moveTo>
                  <a:cubicBezTo>
                    <a:pt x="1273048" y="0"/>
                    <a:pt x="1273048" y="0"/>
                    <a:pt x="1273048" y="0"/>
                  </a:cubicBezTo>
                  <a:cubicBezTo>
                    <a:pt x="1096899" y="537845"/>
                    <a:pt x="592455" y="931164"/>
                    <a:pt x="0" y="931164"/>
                  </a:cubicBezTo>
                  <a:cubicBezTo>
                    <a:pt x="0" y="1565275"/>
                    <a:pt x="0" y="1565275"/>
                    <a:pt x="0" y="1565275"/>
                  </a:cubicBezTo>
                  <a:cubicBezTo>
                    <a:pt x="368300" y="1565275"/>
                    <a:pt x="720598" y="1460881"/>
                    <a:pt x="1016889" y="1284351"/>
                  </a:cubicBezTo>
                  <a:cubicBezTo>
                    <a:pt x="1321181" y="1444879"/>
                    <a:pt x="1321181" y="1444879"/>
                    <a:pt x="1321181" y="1444879"/>
                  </a:cubicBezTo>
                  <a:cubicBezTo>
                    <a:pt x="1265174" y="1099693"/>
                    <a:pt x="1265174" y="1099693"/>
                    <a:pt x="1265174" y="1099693"/>
                  </a:cubicBezTo>
                  <a:cubicBezTo>
                    <a:pt x="1537462" y="874903"/>
                    <a:pt x="1745615" y="569849"/>
                    <a:pt x="1857629" y="21666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1" id="11"/>
          <p:cNvGrpSpPr/>
          <p:nvPr/>
        </p:nvGrpSpPr>
        <p:grpSpPr>
          <a:xfrm rot="0">
            <a:off x="15064321" y="4008636"/>
            <a:ext cx="1306586" cy="2127228"/>
            <a:chOff x="0" y="0"/>
            <a:chExt cx="1343520" cy="2187360"/>
          </a:xfrm>
        </p:grpSpPr>
        <p:sp>
          <p:nvSpPr>
            <p:cNvPr name="Freeform 12" id="12"/>
            <p:cNvSpPr/>
            <p:nvPr/>
          </p:nvSpPr>
          <p:spPr>
            <a:xfrm flipH="false" flipV="false" rot="0">
              <a:off x="0" y="0"/>
              <a:ext cx="1343533" cy="2187321"/>
            </a:xfrm>
            <a:custGeom>
              <a:avLst/>
              <a:gdLst/>
              <a:ahLst/>
              <a:cxnLst/>
              <a:rect r="r" b="b" t="t" l="l"/>
              <a:pathLst>
                <a:path h="2187321" w="1343533">
                  <a:moveTo>
                    <a:pt x="1343533" y="897382"/>
                  </a:moveTo>
                  <a:cubicBezTo>
                    <a:pt x="1015619" y="849249"/>
                    <a:pt x="1015619" y="849249"/>
                    <a:pt x="1015619" y="849249"/>
                  </a:cubicBezTo>
                  <a:cubicBezTo>
                    <a:pt x="879729" y="512826"/>
                    <a:pt x="647827" y="216281"/>
                    <a:pt x="351917" y="0"/>
                  </a:cubicBezTo>
                  <a:cubicBezTo>
                    <a:pt x="0" y="472694"/>
                    <a:pt x="0" y="472694"/>
                    <a:pt x="0" y="472694"/>
                  </a:cubicBezTo>
                  <a:cubicBezTo>
                    <a:pt x="327914" y="713105"/>
                    <a:pt x="551815" y="1105662"/>
                    <a:pt x="551815" y="1554353"/>
                  </a:cubicBezTo>
                  <a:cubicBezTo>
                    <a:pt x="551815" y="1698625"/>
                    <a:pt x="527812" y="1842770"/>
                    <a:pt x="479806" y="1971040"/>
                  </a:cubicBezTo>
                  <a:cubicBezTo>
                    <a:pt x="1063625" y="2187321"/>
                    <a:pt x="1063625" y="2187321"/>
                    <a:pt x="1063625" y="2187321"/>
                  </a:cubicBezTo>
                  <a:cubicBezTo>
                    <a:pt x="1127633" y="1995043"/>
                    <a:pt x="1159637" y="1794764"/>
                    <a:pt x="1159637" y="1586357"/>
                  </a:cubicBezTo>
                  <a:cubicBezTo>
                    <a:pt x="1159637" y="1426083"/>
                    <a:pt x="1135634" y="1273937"/>
                    <a:pt x="1103630" y="1129665"/>
                  </a:cubicBezTo>
                  <a:lnTo>
                    <a:pt x="1343533" y="897255"/>
                  </a:lnTo>
                  <a:close/>
                </a:path>
              </a:pathLst>
            </a:custGeom>
            <a:gradFill rotWithShape="true">
              <a:gsLst>
                <a:gs pos="0">
                  <a:srgbClr val="000000">
                    <a:alpha val="100000"/>
                  </a:srgbClr>
                </a:gs>
                <a:gs pos="100000">
                  <a:srgbClr val="555555">
                    <a:alpha val="100000"/>
                  </a:srgbClr>
                </a:gs>
              </a:gsLst>
              <a:lin ang="0"/>
            </a:gradFill>
          </p:spPr>
        </p:sp>
      </p:grpSp>
      <p:grpSp>
        <p:nvGrpSpPr>
          <p:cNvPr name="Group 13" id="13"/>
          <p:cNvGrpSpPr/>
          <p:nvPr/>
        </p:nvGrpSpPr>
        <p:grpSpPr>
          <a:xfrm rot="0">
            <a:off x="13177964" y="3375649"/>
            <a:ext cx="2229458" cy="1093023"/>
            <a:chOff x="0" y="0"/>
            <a:chExt cx="2292480" cy="1123920"/>
          </a:xfrm>
        </p:grpSpPr>
        <p:sp>
          <p:nvSpPr>
            <p:cNvPr name="Freeform 14" id="14"/>
            <p:cNvSpPr/>
            <p:nvPr/>
          </p:nvSpPr>
          <p:spPr>
            <a:xfrm flipH="false" flipV="false" rot="0">
              <a:off x="0" y="0"/>
              <a:ext cx="2292477" cy="1123950"/>
            </a:xfrm>
            <a:custGeom>
              <a:avLst/>
              <a:gdLst/>
              <a:ahLst/>
              <a:cxnLst/>
              <a:rect r="r" b="b" t="t" l="l"/>
              <a:pathLst>
                <a:path h="1123950" w="2292477">
                  <a:moveTo>
                    <a:pt x="1290574" y="280924"/>
                  </a:moveTo>
                  <a:cubicBezTo>
                    <a:pt x="1146302" y="0"/>
                    <a:pt x="1146302" y="0"/>
                    <a:pt x="1146302" y="0"/>
                  </a:cubicBezTo>
                  <a:cubicBezTo>
                    <a:pt x="1001903" y="280924"/>
                    <a:pt x="1001903" y="280924"/>
                    <a:pt x="1001903" y="280924"/>
                  </a:cubicBezTo>
                  <a:cubicBezTo>
                    <a:pt x="625221" y="313055"/>
                    <a:pt x="280543" y="441579"/>
                    <a:pt x="0" y="650240"/>
                  </a:cubicBezTo>
                  <a:cubicBezTo>
                    <a:pt x="352679" y="1123950"/>
                    <a:pt x="352679" y="1123950"/>
                    <a:pt x="352679" y="1123950"/>
                  </a:cubicBezTo>
                  <a:cubicBezTo>
                    <a:pt x="577088" y="955294"/>
                    <a:pt x="849630" y="859028"/>
                    <a:pt x="1146302" y="859028"/>
                  </a:cubicBezTo>
                  <a:cubicBezTo>
                    <a:pt x="1442974" y="859028"/>
                    <a:pt x="1715389" y="955421"/>
                    <a:pt x="1939798" y="1123950"/>
                  </a:cubicBezTo>
                  <a:cubicBezTo>
                    <a:pt x="2292477" y="650240"/>
                    <a:pt x="2292477" y="650240"/>
                    <a:pt x="2292477" y="650240"/>
                  </a:cubicBezTo>
                  <a:cubicBezTo>
                    <a:pt x="2011934" y="441452"/>
                    <a:pt x="1667256" y="313055"/>
                    <a:pt x="1290574" y="28092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5" id="15"/>
          <p:cNvGrpSpPr/>
          <p:nvPr/>
        </p:nvGrpSpPr>
        <p:grpSpPr>
          <a:xfrm rot="0">
            <a:off x="13350915" y="4567401"/>
            <a:ext cx="1883556" cy="1883556"/>
            <a:chOff x="0" y="0"/>
            <a:chExt cx="1936800" cy="1936800"/>
          </a:xfrm>
        </p:grpSpPr>
        <p:sp>
          <p:nvSpPr>
            <p:cNvPr name="Freeform 16" id="16"/>
            <p:cNvSpPr/>
            <p:nvPr/>
          </p:nvSpPr>
          <p:spPr>
            <a:xfrm flipH="false" flipV="false" rot="0">
              <a:off x="0" y="0"/>
              <a:ext cx="1936750" cy="1936750"/>
            </a:xfrm>
            <a:custGeom>
              <a:avLst/>
              <a:gdLst/>
              <a:ahLst/>
              <a:cxnLst/>
              <a:rect r="r" b="b" t="t" l="l"/>
              <a:pathLst>
                <a:path h="1936750" w="1936750">
                  <a:moveTo>
                    <a:pt x="0" y="968375"/>
                  </a:moveTo>
                  <a:cubicBezTo>
                    <a:pt x="0" y="433578"/>
                    <a:pt x="433578" y="0"/>
                    <a:pt x="968375" y="0"/>
                  </a:cubicBezTo>
                  <a:cubicBezTo>
                    <a:pt x="1503172" y="0"/>
                    <a:pt x="1936750" y="433578"/>
                    <a:pt x="1936750" y="968375"/>
                  </a:cubicBezTo>
                  <a:cubicBezTo>
                    <a:pt x="1936750" y="1503172"/>
                    <a:pt x="1503172" y="1936750"/>
                    <a:pt x="968375" y="1936750"/>
                  </a:cubicBezTo>
                  <a:cubicBezTo>
                    <a:pt x="433578" y="1936750"/>
                    <a:pt x="0" y="1503172"/>
                    <a:pt x="0" y="968375"/>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7" id="17"/>
          <p:cNvGrpSpPr/>
          <p:nvPr/>
        </p:nvGrpSpPr>
        <p:grpSpPr>
          <a:xfrm rot="0">
            <a:off x="13591786" y="1680449"/>
            <a:ext cx="1404615" cy="1404615"/>
            <a:chOff x="0" y="0"/>
            <a:chExt cx="1444320" cy="1444320"/>
          </a:xfrm>
        </p:grpSpPr>
        <p:sp>
          <p:nvSpPr>
            <p:cNvPr name="Freeform 18" id="18"/>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9" id="19"/>
          <p:cNvGrpSpPr/>
          <p:nvPr/>
        </p:nvGrpSpPr>
        <p:grpSpPr>
          <a:xfrm rot="0">
            <a:off x="16688800" y="3875597"/>
            <a:ext cx="1404615" cy="1405315"/>
            <a:chOff x="0" y="0"/>
            <a:chExt cx="1444320" cy="1445040"/>
          </a:xfrm>
        </p:grpSpPr>
        <p:sp>
          <p:nvSpPr>
            <p:cNvPr name="Freeform 20" id="20"/>
            <p:cNvSpPr/>
            <p:nvPr/>
          </p:nvSpPr>
          <p:spPr>
            <a:xfrm flipH="false" flipV="false" rot="0">
              <a:off x="0" y="0"/>
              <a:ext cx="1444244" cy="1445006"/>
            </a:xfrm>
            <a:custGeom>
              <a:avLst/>
              <a:gdLst/>
              <a:ahLst/>
              <a:cxnLst/>
              <a:rect r="r" b="b" t="t" l="l"/>
              <a:pathLst>
                <a:path h="1445006" w="1444244">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1" id="21"/>
          <p:cNvGrpSpPr/>
          <p:nvPr/>
        </p:nvGrpSpPr>
        <p:grpSpPr>
          <a:xfrm rot="0">
            <a:off x="15534160" y="7451553"/>
            <a:ext cx="1404615" cy="1404615"/>
            <a:chOff x="0" y="0"/>
            <a:chExt cx="1444320" cy="1444320"/>
          </a:xfrm>
        </p:grpSpPr>
        <p:sp>
          <p:nvSpPr>
            <p:cNvPr name="Freeform 22" id="22"/>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3" id="23"/>
          <p:cNvGrpSpPr/>
          <p:nvPr/>
        </p:nvGrpSpPr>
        <p:grpSpPr>
          <a:xfrm rot="0">
            <a:off x="11729937" y="7451553"/>
            <a:ext cx="1404615" cy="1404615"/>
            <a:chOff x="0" y="0"/>
            <a:chExt cx="1444320" cy="1444320"/>
          </a:xfrm>
        </p:grpSpPr>
        <p:sp>
          <p:nvSpPr>
            <p:cNvPr name="Freeform 24" id="24"/>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5" id="25"/>
          <p:cNvGrpSpPr/>
          <p:nvPr/>
        </p:nvGrpSpPr>
        <p:grpSpPr>
          <a:xfrm rot="0">
            <a:off x="10497573" y="3875597"/>
            <a:ext cx="1405315" cy="1405315"/>
            <a:chOff x="0" y="0"/>
            <a:chExt cx="1445040" cy="1445040"/>
          </a:xfrm>
        </p:grpSpPr>
        <p:sp>
          <p:nvSpPr>
            <p:cNvPr name="Freeform 26" id="26"/>
            <p:cNvSpPr/>
            <p:nvPr/>
          </p:nvSpPr>
          <p:spPr>
            <a:xfrm flipH="false" flipV="false" rot="0">
              <a:off x="0" y="0"/>
              <a:ext cx="1445006" cy="1445006"/>
            </a:xfrm>
            <a:custGeom>
              <a:avLst/>
              <a:gdLst/>
              <a:ahLst/>
              <a:cxnLst/>
              <a:rect r="r" b="b" t="t" l="l"/>
              <a:pathLst>
                <a:path h="1445006" w="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true">
              <a:gsLst>
                <a:gs pos="0">
                  <a:srgbClr val="000000">
                    <a:alpha val="100000"/>
                  </a:srgbClr>
                </a:gs>
                <a:gs pos="100000">
                  <a:srgbClr val="555555">
                    <a:alpha val="100000"/>
                  </a:srgbClr>
                </a:gs>
              </a:gsLst>
              <a:lin ang="0"/>
            </a:gradFill>
          </p:spPr>
        </p:sp>
      </p:grpSp>
      <p:sp>
        <p:nvSpPr>
          <p:cNvPr name="TextBox 27" id="27"/>
          <p:cNvSpPr txBox="true"/>
          <p:nvPr/>
        </p:nvSpPr>
        <p:spPr>
          <a:xfrm rot="0">
            <a:off x="976533" y="531879"/>
            <a:ext cx="8407224"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RECOMMENDATIONS</a:t>
            </a:r>
          </a:p>
        </p:txBody>
      </p:sp>
      <p:sp>
        <p:nvSpPr>
          <p:cNvPr name="Freeform 28" id="28"/>
          <p:cNvSpPr/>
          <p:nvPr/>
        </p:nvSpPr>
        <p:spPr>
          <a:xfrm flipH="false" flipV="false" rot="0">
            <a:off x="15839690" y="7760610"/>
            <a:ext cx="849110" cy="827496"/>
          </a:xfrm>
          <a:custGeom>
            <a:avLst/>
            <a:gdLst/>
            <a:ahLst/>
            <a:cxnLst/>
            <a:rect r="r" b="b" t="t" l="l"/>
            <a:pathLst>
              <a:path h="827496" w="849110">
                <a:moveTo>
                  <a:pt x="0" y="0"/>
                </a:moveTo>
                <a:lnTo>
                  <a:pt x="849110" y="0"/>
                </a:lnTo>
                <a:lnTo>
                  <a:pt x="849110" y="827496"/>
                </a:lnTo>
                <a:lnTo>
                  <a:pt x="0" y="827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16986092" y="4094720"/>
            <a:ext cx="810032" cy="779103"/>
          </a:xfrm>
          <a:custGeom>
            <a:avLst/>
            <a:gdLst/>
            <a:ahLst/>
            <a:cxnLst/>
            <a:rect r="r" b="b" t="t" l="l"/>
            <a:pathLst>
              <a:path h="779103" w="810032">
                <a:moveTo>
                  <a:pt x="0" y="0"/>
                </a:moveTo>
                <a:lnTo>
                  <a:pt x="810032" y="0"/>
                </a:lnTo>
                <a:lnTo>
                  <a:pt x="810032" y="779103"/>
                </a:lnTo>
                <a:lnTo>
                  <a:pt x="0" y="7791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0">
            <a:off x="11982460" y="7719614"/>
            <a:ext cx="899568" cy="868492"/>
          </a:xfrm>
          <a:custGeom>
            <a:avLst/>
            <a:gdLst/>
            <a:ahLst/>
            <a:cxnLst/>
            <a:rect r="r" b="b" t="t" l="l"/>
            <a:pathLst>
              <a:path h="868492" w="899568">
                <a:moveTo>
                  <a:pt x="0" y="0"/>
                </a:moveTo>
                <a:lnTo>
                  <a:pt x="899568" y="0"/>
                </a:lnTo>
                <a:lnTo>
                  <a:pt x="899568" y="868492"/>
                </a:lnTo>
                <a:lnTo>
                  <a:pt x="0" y="8684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0">
            <a:off x="12541476" y="2268825"/>
            <a:ext cx="787256" cy="767216"/>
          </a:xfrm>
          <a:custGeom>
            <a:avLst/>
            <a:gdLst/>
            <a:ahLst/>
            <a:cxnLst/>
            <a:rect r="r" b="b" t="t" l="l"/>
            <a:pathLst>
              <a:path h="767216" w="787256">
                <a:moveTo>
                  <a:pt x="0" y="0"/>
                </a:moveTo>
                <a:lnTo>
                  <a:pt x="787256" y="0"/>
                </a:lnTo>
                <a:lnTo>
                  <a:pt x="787256" y="767216"/>
                </a:lnTo>
                <a:lnTo>
                  <a:pt x="0" y="7672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2" id="32"/>
          <p:cNvSpPr/>
          <p:nvPr/>
        </p:nvSpPr>
        <p:spPr>
          <a:xfrm flipH="false" flipV="false" rot="0">
            <a:off x="10710916" y="4031995"/>
            <a:ext cx="978628" cy="991244"/>
          </a:xfrm>
          <a:custGeom>
            <a:avLst/>
            <a:gdLst/>
            <a:ahLst/>
            <a:cxnLst/>
            <a:rect r="r" b="b" t="t" l="l"/>
            <a:pathLst>
              <a:path h="991244" w="978628">
                <a:moveTo>
                  <a:pt x="0" y="0"/>
                </a:moveTo>
                <a:lnTo>
                  <a:pt x="978628" y="0"/>
                </a:lnTo>
                <a:lnTo>
                  <a:pt x="978628" y="991244"/>
                </a:lnTo>
                <a:lnTo>
                  <a:pt x="0" y="9912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3" id="33"/>
          <p:cNvSpPr txBox="true"/>
          <p:nvPr/>
        </p:nvSpPr>
        <p:spPr>
          <a:xfrm rot="0">
            <a:off x="495250" y="2665777"/>
            <a:ext cx="2970352" cy="771972"/>
          </a:xfrm>
          <a:prstGeom prst="rect">
            <a:avLst/>
          </a:prstGeom>
        </p:spPr>
        <p:txBody>
          <a:bodyPr anchor="t" rtlCol="false" tIns="0" lIns="0" bIns="0" rIns="0">
            <a:spAutoFit/>
          </a:bodyPr>
          <a:lstStyle/>
          <a:p>
            <a:pPr>
              <a:lnSpc>
                <a:spcPts val="3008"/>
              </a:lnSpc>
              <a:spcBef>
                <a:spcPct val="0"/>
              </a:spcBef>
            </a:pPr>
            <a:r>
              <a:rPr lang="en-US" sz="2149" spc="-42">
                <a:solidFill>
                  <a:srgbClr val="010101"/>
                </a:solidFill>
                <a:latin typeface="Montserrat Light Bold"/>
              </a:rPr>
              <a:t>Consider Waterfront Properties.</a:t>
            </a:r>
          </a:p>
        </p:txBody>
      </p:sp>
      <p:sp>
        <p:nvSpPr>
          <p:cNvPr name="TextBox 34" id="34"/>
          <p:cNvSpPr txBox="true"/>
          <p:nvPr/>
        </p:nvSpPr>
        <p:spPr>
          <a:xfrm rot="0">
            <a:off x="415869" y="3505919"/>
            <a:ext cx="3809857" cy="1819961"/>
          </a:xfrm>
          <a:prstGeom prst="rect">
            <a:avLst/>
          </a:prstGeom>
        </p:spPr>
        <p:txBody>
          <a:bodyPr anchor="t" rtlCol="false" tIns="0" lIns="0" bIns="0" rIns="0">
            <a:spAutoFit/>
          </a:bodyPr>
          <a:lstStyle/>
          <a:p>
            <a:pPr algn="ctr">
              <a:lnSpc>
                <a:spcPts val="2491"/>
              </a:lnSpc>
              <a:spcBef>
                <a:spcPct val="0"/>
              </a:spcBef>
            </a:pPr>
            <a:r>
              <a:rPr lang="en-US" sz="1779">
                <a:solidFill>
                  <a:srgbClr val="010101"/>
                </a:solidFill>
                <a:latin typeface="Montserrat Light"/>
              </a:rPr>
              <a:t>Given the significant impact of waterfront properties on price, buyers interested in premium properties may prioritize houses with waterfront views.</a:t>
            </a:r>
          </a:p>
          <a:p>
            <a:pPr algn="ctr">
              <a:lnSpc>
                <a:spcPts val="2491"/>
              </a:lnSpc>
              <a:spcBef>
                <a:spcPct val="0"/>
              </a:spcBef>
            </a:pPr>
          </a:p>
        </p:txBody>
      </p:sp>
      <p:sp>
        <p:nvSpPr>
          <p:cNvPr name="TextBox 35" id="35"/>
          <p:cNvSpPr txBox="true"/>
          <p:nvPr/>
        </p:nvSpPr>
        <p:spPr>
          <a:xfrm rot="0">
            <a:off x="1262227" y="1637369"/>
            <a:ext cx="1188033" cy="1022390"/>
          </a:xfrm>
          <a:prstGeom prst="rect">
            <a:avLst/>
          </a:prstGeom>
        </p:spPr>
        <p:txBody>
          <a:bodyPr anchor="t" rtlCol="false" tIns="0" lIns="0" bIns="0" rIns="0">
            <a:spAutoFit/>
          </a:bodyPr>
          <a:lstStyle/>
          <a:p>
            <a:pPr algn="ctr">
              <a:lnSpc>
                <a:spcPts val="7944"/>
              </a:lnSpc>
              <a:spcBef>
                <a:spcPct val="0"/>
              </a:spcBef>
            </a:pPr>
            <a:r>
              <a:rPr lang="en-US" sz="5674" spc="-113">
                <a:solidFill>
                  <a:srgbClr val="010101"/>
                </a:solidFill>
                <a:latin typeface="Montserrat Light Bold"/>
              </a:rPr>
              <a:t>01</a:t>
            </a:r>
          </a:p>
        </p:txBody>
      </p:sp>
      <p:sp>
        <p:nvSpPr>
          <p:cNvPr name="TextBox 36" id="36"/>
          <p:cNvSpPr txBox="true"/>
          <p:nvPr/>
        </p:nvSpPr>
        <p:spPr>
          <a:xfrm rot="0">
            <a:off x="5180145" y="2694998"/>
            <a:ext cx="2970352" cy="390066"/>
          </a:xfrm>
          <a:prstGeom prst="rect">
            <a:avLst/>
          </a:prstGeom>
        </p:spPr>
        <p:txBody>
          <a:bodyPr anchor="t" rtlCol="false" tIns="0" lIns="0" bIns="0" rIns="0">
            <a:spAutoFit/>
          </a:bodyPr>
          <a:lstStyle/>
          <a:p>
            <a:pPr algn="ctr">
              <a:lnSpc>
                <a:spcPts val="3008"/>
              </a:lnSpc>
              <a:spcBef>
                <a:spcPct val="0"/>
              </a:spcBef>
            </a:pPr>
            <a:r>
              <a:rPr lang="en-US" sz="2149" spc="-42">
                <a:solidFill>
                  <a:srgbClr val="010101"/>
                </a:solidFill>
                <a:latin typeface="Montserrat Light Bold"/>
              </a:rPr>
              <a:t>Focus on Grade</a:t>
            </a:r>
          </a:p>
        </p:txBody>
      </p:sp>
      <p:sp>
        <p:nvSpPr>
          <p:cNvPr name="TextBox 37" id="37"/>
          <p:cNvSpPr txBox="true"/>
          <p:nvPr/>
        </p:nvSpPr>
        <p:spPr>
          <a:xfrm rot="0">
            <a:off x="4945456" y="3505919"/>
            <a:ext cx="3799516" cy="1509831"/>
          </a:xfrm>
          <a:prstGeom prst="rect">
            <a:avLst/>
          </a:prstGeom>
        </p:spPr>
        <p:txBody>
          <a:bodyPr anchor="t" rtlCol="false" tIns="0" lIns="0" bIns="0" rIns="0">
            <a:spAutoFit/>
          </a:bodyPr>
          <a:lstStyle/>
          <a:p>
            <a:pPr algn="ctr">
              <a:lnSpc>
                <a:spcPts val="2485"/>
              </a:lnSpc>
              <a:spcBef>
                <a:spcPct val="0"/>
              </a:spcBef>
            </a:pPr>
            <a:r>
              <a:rPr lang="en-US" sz="1775">
                <a:solidFill>
                  <a:srgbClr val="010101"/>
                </a:solidFill>
                <a:latin typeface="Montserrat Light"/>
              </a:rPr>
              <a:t>Buyers seeking high-quality houses should pay attention to the grade variable, as higher-grade categories tend to command higher prices</a:t>
            </a:r>
          </a:p>
        </p:txBody>
      </p:sp>
      <p:sp>
        <p:nvSpPr>
          <p:cNvPr name="TextBox 38" id="38"/>
          <p:cNvSpPr txBox="true"/>
          <p:nvPr/>
        </p:nvSpPr>
        <p:spPr>
          <a:xfrm rot="0">
            <a:off x="6235643" y="1566149"/>
            <a:ext cx="1188033" cy="1022390"/>
          </a:xfrm>
          <a:prstGeom prst="rect">
            <a:avLst/>
          </a:prstGeom>
        </p:spPr>
        <p:txBody>
          <a:bodyPr anchor="t" rtlCol="false" tIns="0" lIns="0" bIns="0" rIns="0">
            <a:spAutoFit/>
          </a:bodyPr>
          <a:lstStyle/>
          <a:p>
            <a:pPr algn="ctr">
              <a:lnSpc>
                <a:spcPts val="7944"/>
              </a:lnSpc>
              <a:spcBef>
                <a:spcPct val="0"/>
              </a:spcBef>
            </a:pPr>
            <a:r>
              <a:rPr lang="en-US" sz="5674" spc="-113">
                <a:solidFill>
                  <a:srgbClr val="010101"/>
                </a:solidFill>
                <a:latin typeface="Montserrat Light Bold"/>
              </a:rPr>
              <a:t>02</a:t>
            </a:r>
          </a:p>
        </p:txBody>
      </p:sp>
      <p:sp>
        <p:nvSpPr>
          <p:cNvPr name="TextBox 39" id="39"/>
          <p:cNvSpPr txBox="true"/>
          <p:nvPr/>
        </p:nvSpPr>
        <p:spPr>
          <a:xfrm rot="0">
            <a:off x="495250" y="6294223"/>
            <a:ext cx="2970352" cy="787092"/>
          </a:xfrm>
          <a:prstGeom prst="rect">
            <a:avLst/>
          </a:prstGeom>
        </p:spPr>
        <p:txBody>
          <a:bodyPr anchor="t" rtlCol="false" tIns="0" lIns="0" bIns="0" rIns="0">
            <a:spAutoFit/>
          </a:bodyPr>
          <a:lstStyle/>
          <a:p>
            <a:pPr algn="ctr">
              <a:lnSpc>
                <a:spcPts val="3008"/>
              </a:lnSpc>
              <a:spcBef>
                <a:spcPct val="0"/>
              </a:spcBef>
            </a:pPr>
            <a:r>
              <a:rPr lang="en-US" sz="2149" spc="-42">
                <a:solidFill>
                  <a:srgbClr val="010101"/>
                </a:solidFill>
                <a:latin typeface="Montserrat Light Bold"/>
              </a:rPr>
              <a:t>Evaluate Renovated Properties</a:t>
            </a:r>
          </a:p>
        </p:txBody>
      </p:sp>
      <p:sp>
        <p:nvSpPr>
          <p:cNvPr name="TextBox 40" id="40"/>
          <p:cNvSpPr txBox="true"/>
          <p:nvPr/>
        </p:nvSpPr>
        <p:spPr>
          <a:xfrm rot="0">
            <a:off x="495250" y="7147990"/>
            <a:ext cx="3308487" cy="2713076"/>
          </a:xfrm>
          <a:prstGeom prst="rect">
            <a:avLst/>
          </a:prstGeom>
        </p:spPr>
        <p:txBody>
          <a:bodyPr anchor="t" rtlCol="false" tIns="0" lIns="0" bIns="0" rIns="0">
            <a:spAutoFit/>
          </a:bodyPr>
          <a:lstStyle/>
          <a:p>
            <a:pPr algn="ctr">
              <a:lnSpc>
                <a:spcPts val="2475"/>
              </a:lnSpc>
            </a:pPr>
            <a:r>
              <a:rPr lang="en-US" sz="1768">
                <a:solidFill>
                  <a:srgbClr val="010101"/>
                </a:solidFill>
                <a:latin typeface="Montserrat Light"/>
              </a:rPr>
              <a:t>Sellers may benefit from renovating their properties, as renovated houses tend to have higher prices. Buyers should also consider renovated properties when looking for houses with increased value potential.</a:t>
            </a:r>
          </a:p>
          <a:p>
            <a:pPr algn="ctr">
              <a:lnSpc>
                <a:spcPts val="2163"/>
              </a:lnSpc>
              <a:spcBef>
                <a:spcPct val="0"/>
              </a:spcBef>
            </a:pPr>
          </a:p>
        </p:txBody>
      </p:sp>
      <p:sp>
        <p:nvSpPr>
          <p:cNvPr name="TextBox 41" id="41"/>
          <p:cNvSpPr txBox="true"/>
          <p:nvPr/>
        </p:nvSpPr>
        <p:spPr>
          <a:xfrm rot="0">
            <a:off x="1386409" y="5262308"/>
            <a:ext cx="1188033" cy="1022390"/>
          </a:xfrm>
          <a:prstGeom prst="rect">
            <a:avLst/>
          </a:prstGeom>
        </p:spPr>
        <p:txBody>
          <a:bodyPr anchor="t" rtlCol="false" tIns="0" lIns="0" bIns="0" rIns="0">
            <a:spAutoFit/>
          </a:bodyPr>
          <a:lstStyle/>
          <a:p>
            <a:pPr algn="ctr">
              <a:lnSpc>
                <a:spcPts val="7944"/>
              </a:lnSpc>
              <a:spcBef>
                <a:spcPct val="0"/>
              </a:spcBef>
            </a:pPr>
            <a:r>
              <a:rPr lang="en-US" sz="5674" spc="-113">
                <a:solidFill>
                  <a:srgbClr val="010101"/>
                </a:solidFill>
                <a:latin typeface="Montserrat Light Bold"/>
              </a:rPr>
              <a:t>03</a:t>
            </a:r>
          </a:p>
        </p:txBody>
      </p:sp>
      <p:sp>
        <p:nvSpPr>
          <p:cNvPr name="TextBox 42" id="42"/>
          <p:cNvSpPr txBox="true"/>
          <p:nvPr/>
        </p:nvSpPr>
        <p:spPr>
          <a:xfrm rot="0">
            <a:off x="5498240" y="6403332"/>
            <a:ext cx="2970352" cy="390066"/>
          </a:xfrm>
          <a:prstGeom prst="rect">
            <a:avLst/>
          </a:prstGeom>
        </p:spPr>
        <p:txBody>
          <a:bodyPr anchor="t" rtlCol="false" tIns="0" lIns="0" bIns="0" rIns="0">
            <a:spAutoFit/>
          </a:bodyPr>
          <a:lstStyle/>
          <a:p>
            <a:pPr algn="ctr">
              <a:lnSpc>
                <a:spcPts val="3008"/>
              </a:lnSpc>
              <a:spcBef>
                <a:spcPct val="0"/>
              </a:spcBef>
            </a:pPr>
            <a:r>
              <a:rPr lang="en-US" sz="2149" spc="-42">
                <a:solidFill>
                  <a:srgbClr val="010101"/>
                </a:solidFill>
                <a:latin typeface="Montserrat Light Bold"/>
              </a:rPr>
              <a:t>Further Analysis</a:t>
            </a:r>
          </a:p>
        </p:txBody>
      </p:sp>
      <p:sp>
        <p:nvSpPr>
          <p:cNvPr name="TextBox 43" id="43"/>
          <p:cNvSpPr txBox="true"/>
          <p:nvPr/>
        </p:nvSpPr>
        <p:spPr>
          <a:xfrm rot="0">
            <a:off x="5498240" y="7212498"/>
            <a:ext cx="3451099" cy="1817314"/>
          </a:xfrm>
          <a:prstGeom prst="rect">
            <a:avLst/>
          </a:prstGeom>
        </p:spPr>
        <p:txBody>
          <a:bodyPr anchor="t" rtlCol="false" tIns="0" lIns="0" bIns="0" rIns="0">
            <a:spAutoFit/>
          </a:bodyPr>
          <a:lstStyle/>
          <a:p>
            <a:pPr algn="ctr">
              <a:lnSpc>
                <a:spcPts val="2473"/>
              </a:lnSpc>
              <a:spcBef>
                <a:spcPct val="0"/>
              </a:spcBef>
            </a:pPr>
            <a:r>
              <a:rPr lang="en-US" sz="1766">
                <a:solidFill>
                  <a:srgbClr val="010101"/>
                </a:solidFill>
                <a:latin typeface="Montserrat Light"/>
              </a:rPr>
              <a:t>Conduct further analysis to explore potential interactions between predictor variables and identify any additional factors that may influence house prices.</a:t>
            </a:r>
          </a:p>
        </p:txBody>
      </p:sp>
      <p:sp>
        <p:nvSpPr>
          <p:cNvPr name="TextBox 44" id="44"/>
          <p:cNvSpPr txBox="true"/>
          <p:nvPr/>
        </p:nvSpPr>
        <p:spPr>
          <a:xfrm rot="0">
            <a:off x="6177611" y="5428567"/>
            <a:ext cx="1188033" cy="1022390"/>
          </a:xfrm>
          <a:prstGeom prst="rect">
            <a:avLst/>
          </a:prstGeom>
        </p:spPr>
        <p:txBody>
          <a:bodyPr anchor="t" rtlCol="false" tIns="0" lIns="0" bIns="0" rIns="0">
            <a:spAutoFit/>
          </a:bodyPr>
          <a:lstStyle/>
          <a:p>
            <a:pPr algn="ctr">
              <a:lnSpc>
                <a:spcPts val="7944"/>
              </a:lnSpc>
              <a:spcBef>
                <a:spcPct val="0"/>
              </a:spcBef>
            </a:pPr>
            <a:r>
              <a:rPr lang="en-US" sz="5674" spc="-113">
                <a:solidFill>
                  <a:srgbClr val="010101"/>
                </a:solidFill>
                <a:latin typeface="Montserrat Light Bold"/>
              </a:rPr>
              <a:t>04</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764344">
            <a:off x="2477817" y="-1268267"/>
            <a:ext cx="1088513" cy="11908815"/>
            <a:chOff x="0" y="0"/>
            <a:chExt cx="286687" cy="3136478"/>
          </a:xfrm>
        </p:grpSpPr>
        <p:sp>
          <p:nvSpPr>
            <p:cNvPr name="Freeform 3" id="3"/>
            <p:cNvSpPr/>
            <p:nvPr/>
          </p:nvSpPr>
          <p:spPr>
            <a:xfrm flipH="false" flipV="false" rot="0">
              <a:off x="0" y="0"/>
              <a:ext cx="286687" cy="3136478"/>
            </a:xfrm>
            <a:custGeom>
              <a:avLst/>
              <a:gdLst/>
              <a:ahLst/>
              <a:cxnLst/>
              <a:rect r="r" b="b" t="t" l="l"/>
              <a:pathLst>
                <a:path h="3136478" w="286687">
                  <a:moveTo>
                    <a:pt x="0" y="0"/>
                  </a:moveTo>
                  <a:lnTo>
                    <a:pt x="286687" y="0"/>
                  </a:lnTo>
                  <a:lnTo>
                    <a:pt x="286687" y="3136478"/>
                  </a:lnTo>
                  <a:lnTo>
                    <a:pt x="0" y="3136478"/>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4" id="4"/>
            <p:cNvSpPr txBox="true"/>
            <p:nvPr/>
          </p:nvSpPr>
          <p:spPr>
            <a:xfrm>
              <a:off x="0" y="-19050"/>
              <a:ext cx="286687" cy="315552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62384" y="-49221"/>
            <a:ext cx="3561941" cy="10287000"/>
            <a:chOff x="0" y="0"/>
            <a:chExt cx="3561941" cy="10287000"/>
          </a:xfrm>
        </p:grpSpPr>
        <p:sp>
          <p:nvSpPr>
            <p:cNvPr name="Freeform 6" id="6"/>
            <p:cNvSpPr/>
            <p:nvPr/>
          </p:nvSpPr>
          <p:spPr>
            <a:xfrm flipH="false" flipV="false" rot="0">
              <a:off x="0" y="0"/>
              <a:ext cx="3561941" cy="10287000"/>
            </a:xfrm>
            <a:custGeom>
              <a:avLst/>
              <a:gdLst/>
              <a:ahLst/>
              <a:cxnLst/>
              <a:rect r="r" b="b" t="t" l="l"/>
              <a:pathLst>
                <a:path h="10287000" w="3561941">
                  <a:moveTo>
                    <a:pt x="3561941" y="762"/>
                  </a:moveTo>
                  <a:cubicBezTo>
                    <a:pt x="3560255" y="20447"/>
                    <a:pt x="3558727" y="40132"/>
                    <a:pt x="3556883" y="59690"/>
                  </a:cubicBezTo>
                  <a:cubicBezTo>
                    <a:pt x="3517314" y="485521"/>
                    <a:pt x="3477692" y="911225"/>
                    <a:pt x="3438123" y="1337056"/>
                  </a:cubicBezTo>
                  <a:cubicBezTo>
                    <a:pt x="3379639" y="1966722"/>
                    <a:pt x="3321314" y="2596388"/>
                    <a:pt x="3262776" y="3225927"/>
                  </a:cubicBezTo>
                  <a:cubicBezTo>
                    <a:pt x="3190857" y="3999103"/>
                    <a:pt x="3118727" y="4772152"/>
                    <a:pt x="3046807" y="5545328"/>
                  </a:cubicBezTo>
                  <a:cubicBezTo>
                    <a:pt x="2984846" y="6211443"/>
                    <a:pt x="2922990" y="6877558"/>
                    <a:pt x="2861081" y="7543800"/>
                  </a:cubicBezTo>
                  <a:cubicBezTo>
                    <a:pt x="2806706" y="8129016"/>
                    <a:pt x="2752437" y="8714105"/>
                    <a:pt x="2697958" y="9299194"/>
                  </a:cubicBezTo>
                  <a:cubicBezTo>
                    <a:pt x="2667346" y="9628251"/>
                    <a:pt x="2636471" y="9957181"/>
                    <a:pt x="2605701" y="10286238"/>
                  </a:cubicBezTo>
                  <a:cubicBezTo>
                    <a:pt x="1742192" y="10286238"/>
                    <a:pt x="878736" y="10286111"/>
                    <a:pt x="15280" y="10287000"/>
                  </a:cubicBezTo>
                  <a:cubicBezTo>
                    <a:pt x="2792" y="10287000"/>
                    <a:pt x="0" y="10280269"/>
                    <a:pt x="0" y="10250043"/>
                  </a:cubicBezTo>
                  <a:cubicBezTo>
                    <a:pt x="316" y="6845681"/>
                    <a:pt x="316" y="3441319"/>
                    <a:pt x="0" y="36957"/>
                  </a:cubicBezTo>
                  <a:cubicBezTo>
                    <a:pt x="0" y="6731"/>
                    <a:pt x="2792" y="0"/>
                    <a:pt x="15280" y="0"/>
                  </a:cubicBezTo>
                  <a:cubicBezTo>
                    <a:pt x="1197500" y="762"/>
                    <a:pt x="2379721" y="762"/>
                    <a:pt x="3561941" y="762"/>
                  </a:cubicBezTo>
                  <a:close/>
                </a:path>
              </a:pathLst>
            </a:custGeom>
            <a:blipFill>
              <a:blip r:embed="rId2"/>
              <a:stretch>
                <a:fillRect l="-166534" t="0" r="-166534" b="0"/>
              </a:stretch>
            </a:blipFill>
          </p:spPr>
        </p:sp>
      </p:grpSp>
      <p:sp>
        <p:nvSpPr>
          <p:cNvPr name="Freeform 7" id="7"/>
          <p:cNvSpPr/>
          <p:nvPr/>
        </p:nvSpPr>
        <p:spPr>
          <a:xfrm flipH="false" flipV="false" rot="0">
            <a:off x="4865949" y="1896926"/>
            <a:ext cx="399176" cy="399176"/>
          </a:xfrm>
          <a:custGeom>
            <a:avLst/>
            <a:gdLst/>
            <a:ahLst/>
            <a:cxnLst/>
            <a:rect r="r" b="b" t="t" l="l"/>
            <a:pathLst>
              <a:path h="399176" w="399176">
                <a:moveTo>
                  <a:pt x="0" y="0"/>
                </a:moveTo>
                <a:lnTo>
                  <a:pt x="399175" y="0"/>
                </a:lnTo>
                <a:lnTo>
                  <a:pt x="399175" y="399176"/>
                </a:lnTo>
                <a:lnTo>
                  <a:pt x="0" y="3991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6347827" y="107871"/>
            <a:ext cx="4921232" cy="898392"/>
          </a:xfrm>
          <a:prstGeom prst="rect">
            <a:avLst/>
          </a:prstGeom>
        </p:spPr>
        <p:txBody>
          <a:bodyPr anchor="t" rtlCol="false" tIns="0" lIns="0" bIns="0" rIns="0">
            <a:spAutoFit/>
          </a:bodyPr>
          <a:lstStyle/>
          <a:p>
            <a:pPr algn="ctr" marL="0" indent="0" lvl="0">
              <a:lnSpc>
                <a:spcPts val="7291"/>
              </a:lnSpc>
              <a:spcBef>
                <a:spcPct val="0"/>
              </a:spcBef>
            </a:pPr>
            <a:r>
              <a:rPr lang="en-US" sz="5283" spc="184" strike="noStrike" u="none">
                <a:solidFill>
                  <a:srgbClr val="010101"/>
                </a:solidFill>
                <a:latin typeface="Archivo Black"/>
              </a:rPr>
              <a:t>OUR TEAM</a:t>
            </a:r>
          </a:p>
        </p:txBody>
      </p:sp>
      <p:sp>
        <p:nvSpPr>
          <p:cNvPr name="TextBox 9" id="9"/>
          <p:cNvSpPr txBox="true"/>
          <p:nvPr/>
        </p:nvSpPr>
        <p:spPr>
          <a:xfrm rot="0">
            <a:off x="5410308" y="1482315"/>
            <a:ext cx="2706695" cy="415825"/>
          </a:xfrm>
          <a:prstGeom prst="rect">
            <a:avLst/>
          </a:prstGeom>
        </p:spPr>
        <p:txBody>
          <a:bodyPr anchor="t" rtlCol="false" tIns="0" lIns="0" bIns="0" rIns="0">
            <a:spAutoFit/>
          </a:bodyPr>
          <a:lstStyle/>
          <a:p>
            <a:pPr>
              <a:lnSpc>
                <a:spcPts val="3358"/>
              </a:lnSpc>
            </a:pPr>
            <a:r>
              <a:rPr lang="en-US" sz="2416" spc="-48">
                <a:solidFill>
                  <a:srgbClr val="010101"/>
                </a:solidFill>
                <a:latin typeface="Montserrat Light Bold"/>
              </a:rPr>
              <a:t>Sammy Warah</a:t>
            </a:r>
          </a:p>
        </p:txBody>
      </p:sp>
      <p:sp>
        <p:nvSpPr>
          <p:cNvPr name="TextBox 10" id="10"/>
          <p:cNvSpPr txBox="true"/>
          <p:nvPr/>
        </p:nvSpPr>
        <p:spPr>
          <a:xfrm rot="0">
            <a:off x="5410308" y="1937231"/>
            <a:ext cx="7198094" cy="788721"/>
          </a:xfrm>
          <a:prstGeom prst="rect">
            <a:avLst/>
          </a:prstGeom>
        </p:spPr>
        <p:txBody>
          <a:bodyPr anchor="t" rtlCol="false" tIns="0" lIns="0" bIns="0" rIns="0">
            <a:spAutoFit/>
          </a:bodyPr>
          <a:lstStyle/>
          <a:p>
            <a:pPr>
              <a:lnSpc>
                <a:spcPts val="3218"/>
              </a:lnSpc>
            </a:pPr>
            <a:r>
              <a:rPr lang="en-US" sz="2420" spc="19">
                <a:solidFill>
                  <a:srgbClr val="010101"/>
                </a:solidFill>
                <a:latin typeface="Montserrat Light"/>
              </a:rPr>
              <a:t>sammy.warah@student.moringaschool.com</a:t>
            </a:r>
          </a:p>
          <a:p>
            <a:pPr>
              <a:lnSpc>
                <a:spcPts val="3218"/>
              </a:lnSpc>
            </a:pPr>
          </a:p>
        </p:txBody>
      </p:sp>
      <p:sp>
        <p:nvSpPr>
          <p:cNvPr name="Freeform 11" id="11"/>
          <p:cNvSpPr/>
          <p:nvPr/>
        </p:nvSpPr>
        <p:spPr>
          <a:xfrm flipH="false" flipV="false" rot="0">
            <a:off x="4865949" y="3517258"/>
            <a:ext cx="399176" cy="399176"/>
          </a:xfrm>
          <a:custGeom>
            <a:avLst/>
            <a:gdLst/>
            <a:ahLst/>
            <a:cxnLst/>
            <a:rect r="r" b="b" t="t" l="l"/>
            <a:pathLst>
              <a:path h="399176" w="399176">
                <a:moveTo>
                  <a:pt x="0" y="0"/>
                </a:moveTo>
                <a:lnTo>
                  <a:pt x="399175" y="0"/>
                </a:lnTo>
                <a:lnTo>
                  <a:pt x="399175" y="399175"/>
                </a:lnTo>
                <a:lnTo>
                  <a:pt x="0" y="399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5410308" y="3102647"/>
            <a:ext cx="2706695" cy="834925"/>
          </a:xfrm>
          <a:prstGeom prst="rect">
            <a:avLst/>
          </a:prstGeom>
        </p:spPr>
        <p:txBody>
          <a:bodyPr anchor="t" rtlCol="false" tIns="0" lIns="0" bIns="0" rIns="0">
            <a:spAutoFit/>
          </a:bodyPr>
          <a:lstStyle/>
          <a:p>
            <a:pPr>
              <a:lnSpc>
                <a:spcPts val="3358"/>
              </a:lnSpc>
            </a:pPr>
            <a:r>
              <a:rPr lang="en-US" sz="2416" spc="-48">
                <a:solidFill>
                  <a:srgbClr val="010101"/>
                </a:solidFill>
                <a:latin typeface="Montserrat Light Bold"/>
              </a:rPr>
              <a:t>James Kimani</a:t>
            </a:r>
          </a:p>
          <a:p>
            <a:pPr>
              <a:lnSpc>
                <a:spcPts val="3358"/>
              </a:lnSpc>
            </a:pPr>
          </a:p>
        </p:txBody>
      </p:sp>
      <p:sp>
        <p:nvSpPr>
          <p:cNvPr name="TextBox 13" id="13"/>
          <p:cNvSpPr txBox="true"/>
          <p:nvPr/>
        </p:nvSpPr>
        <p:spPr>
          <a:xfrm rot="0">
            <a:off x="5410308" y="3557563"/>
            <a:ext cx="7198094" cy="388671"/>
          </a:xfrm>
          <a:prstGeom prst="rect">
            <a:avLst/>
          </a:prstGeom>
        </p:spPr>
        <p:txBody>
          <a:bodyPr anchor="t" rtlCol="false" tIns="0" lIns="0" bIns="0" rIns="0">
            <a:spAutoFit/>
          </a:bodyPr>
          <a:lstStyle/>
          <a:p>
            <a:pPr>
              <a:lnSpc>
                <a:spcPts val="3218"/>
              </a:lnSpc>
            </a:pPr>
            <a:r>
              <a:rPr lang="en-US" sz="2420" spc="19">
                <a:solidFill>
                  <a:srgbClr val="010101"/>
                </a:solidFill>
                <a:latin typeface="Montserrat Light"/>
              </a:rPr>
              <a:t>james.irungu1@student.moringaschool.com</a:t>
            </a:r>
          </a:p>
        </p:txBody>
      </p:sp>
      <p:sp>
        <p:nvSpPr>
          <p:cNvPr name="Freeform 14" id="14"/>
          <p:cNvSpPr/>
          <p:nvPr/>
        </p:nvSpPr>
        <p:spPr>
          <a:xfrm flipH="false" flipV="false" rot="0">
            <a:off x="4865949" y="5062652"/>
            <a:ext cx="399176" cy="399176"/>
          </a:xfrm>
          <a:custGeom>
            <a:avLst/>
            <a:gdLst/>
            <a:ahLst/>
            <a:cxnLst/>
            <a:rect r="r" b="b" t="t" l="l"/>
            <a:pathLst>
              <a:path h="399176" w="399176">
                <a:moveTo>
                  <a:pt x="0" y="0"/>
                </a:moveTo>
                <a:lnTo>
                  <a:pt x="399175" y="0"/>
                </a:lnTo>
                <a:lnTo>
                  <a:pt x="399175" y="399175"/>
                </a:lnTo>
                <a:lnTo>
                  <a:pt x="0" y="399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5410308" y="4648041"/>
            <a:ext cx="2706695" cy="415825"/>
          </a:xfrm>
          <a:prstGeom prst="rect">
            <a:avLst/>
          </a:prstGeom>
        </p:spPr>
        <p:txBody>
          <a:bodyPr anchor="t" rtlCol="false" tIns="0" lIns="0" bIns="0" rIns="0">
            <a:spAutoFit/>
          </a:bodyPr>
          <a:lstStyle/>
          <a:p>
            <a:pPr>
              <a:lnSpc>
                <a:spcPts val="3358"/>
              </a:lnSpc>
            </a:pPr>
            <a:r>
              <a:rPr lang="en-US" sz="2416" spc="-48">
                <a:solidFill>
                  <a:srgbClr val="010101"/>
                </a:solidFill>
                <a:latin typeface="Montserrat Light Bold"/>
              </a:rPr>
              <a:t>Dorothy Chomba</a:t>
            </a:r>
          </a:p>
        </p:txBody>
      </p:sp>
      <p:sp>
        <p:nvSpPr>
          <p:cNvPr name="TextBox 16" id="16"/>
          <p:cNvSpPr txBox="true"/>
          <p:nvPr/>
        </p:nvSpPr>
        <p:spPr>
          <a:xfrm rot="0">
            <a:off x="5410308" y="5102957"/>
            <a:ext cx="7198094" cy="388671"/>
          </a:xfrm>
          <a:prstGeom prst="rect">
            <a:avLst/>
          </a:prstGeom>
        </p:spPr>
        <p:txBody>
          <a:bodyPr anchor="t" rtlCol="false" tIns="0" lIns="0" bIns="0" rIns="0">
            <a:spAutoFit/>
          </a:bodyPr>
          <a:lstStyle/>
          <a:p>
            <a:pPr>
              <a:lnSpc>
                <a:spcPts val="3218"/>
              </a:lnSpc>
            </a:pPr>
            <a:r>
              <a:rPr lang="en-US" sz="2420" spc="19">
                <a:solidFill>
                  <a:srgbClr val="010101"/>
                </a:solidFill>
                <a:latin typeface="Montserrat Light"/>
              </a:rPr>
              <a:t>dorothy.chomba@student.moringaschool.com</a:t>
            </a:r>
          </a:p>
        </p:txBody>
      </p:sp>
      <p:sp>
        <p:nvSpPr>
          <p:cNvPr name="Freeform 17" id="17"/>
          <p:cNvSpPr/>
          <p:nvPr/>
        </p:nvSpPr>
        <p:spPr>
          <a:xfrm flipH="false" flipV="false" rot="0">
            <a:off x="4865949" y="6606784"/>
            <a:ext cx="399176" cy="399176"/>
          </a:xfrm>
          <a:custGeom>
            <a:avLst/>
            <a:gdLst/>
            <a:ahLst/>
            <a:cxnLst/>
            <a:rect r="r" b="b" t="t" l="l"/>
            <a:pathLst>
              <a:path h="399176" w="399176">
                <a:moveTo>
                  <a:pt x="0" y="0"/>
                </a:moveTo>
                <a:lnTo>
                  <a:pt x="399175" y="0"/>
                </a:lnTo>
                <a:lnTo>
                  <a:pt x="399175" y="399175"/>
                </a:lnTo>
                <a:lnTo>
                  <a:pt x="0" y="399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5410308" y="6192173"/>
            <a:ext cx="4962407" cy="415825"/>
          </a:xfrm>
          <a:prstGeom prst="rect">
            <a:avLst/>
          </a:prstGeom>
        </p:spPr>
        <p:txBody>
          <a:bodyPr anchor="t" rtlCol="false" tIns="0" lIns="0" bIns="0" rIns="0">
            <a:spAutoFit/>
          </a:bodyPr>
          <a:lstStyle/>
          <a:p>
            <a:pPr>
              <a:lnSpc>
                <a:spcPts val="3358"/>
              </a:lnSpc>
            </a:pPr>
            <a:r>
              <a:rPr lang="en-US" sz="2416" spc="-48">
                <a:solidFill>
                  <a:srgbClr val="010101"/>
                </a:solidFill>
                <a:latin typeface="Montserrat Light Bold"/>
              </a:rPr>
              <a:t>Wilfred Likishorumingi</a:t>
            </a:r>
          </a:p>
        </p:txBody>
      </p:sp>
      <p:sp>
        <p:nvSpPr>
          <p:cNvPr name="TextBox 19" id="19"/>
          <p:cNvSpPr txBox="true"/>
          <p:nvPr/>
        </p:nvSpPr>
        <p:spPr>
          <a:xfrm rot="0">
            <a:off x="5410308" y="6647089"/>
            <a:ext cx="8274214" cy="388671"/>
          </a:xfrm>
          <a:prstGeom prst="rect">
            <a:avLst/>
          </a:prstGeom>
        </p:spPr>
        <p:txBody>
          <a:bodyPr anchor="t" rtlCol="false" tIns="0" lIns="0" bIns="0" rIns="0">
            <a:spAutoFit/>
          </a:bodyPr>
          <a:lstStyle/>
          <a:p>
            <a:pPr>
              <a:lnSpc>
                <a:spcPts val="3218"/>
              </a:lnSpc>
            </a:pPr>
            <a:r>
              <a:rPr lang="en-US" sz="2420" spc="19">
                <a:solidFill>
                  <a:srgbClr val="010101"/>
                </a:solidFill>
                <a:latin typeface="Montserrat Light"/>
              </a:rPr>
              <a:t>wilfred.lekishorumongi@student.moringaschool.com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9659420" y="826312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3" id="3"/>
          <p:cNvGrpSpPr/>
          <p:nvPr/>
        </p:nvGrpSpPr>
        <p:grpSpPr>
          <a:xfrm rot="0">
            <a:off x="9659420" y="5607622"/>
            <a:ext cx="2799147" cy="2799147"/>
            <a:chOff x="0" y="0"/>
            <a:chExt cx="6350000" cy="6350000"/>
          </a:xfrm>
        </p:grpSpPr>
        <p:sp>
          <p:nvSpPr>
            <p:cNvPr name="Freeform 4" id="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30016" t="0" r="-30016" b="0"/>
              </a:stretch>
            </a:blipFill>
          </p:spPr>
        </p:sp>
      </p:grpSp>
      <p:sp>
        <p:nvSpPr>
          <p:cNvPr name="Freeform 5" id="5"/>
          <p:cNvSpPr/>
          <p:nvPr/>
        </p:nvSpPr>
        <p:spPr>
          <a:xfrm flipH="false" flipV="false" rot="0">
            <a:off x="9659420" y="479909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6" id="6"/>
          <p:cNvGrpSpPr/>
          <p:nvPr/>
        </p:nvGrpSpPr>
        <p:grpSpPr>
          <a:xfrm rot="0">
            <a:off x="9659420" y="2143592"/>
            <a:ext cx="2799147" cy="2799147"/>
            <a:chOff x="0" y="0"/>
            <a:chExt cx="6350000" cy="6350000"/>
          </a:xfrm>
        </p:grpSpPr>
        <p:sp>
          <p:nvSpPr>
            <p:cNvPr name="Freeform 7" id="7"/>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24991" t="0" r="-24991" b="0"/>
              </a:stretch>
            </a:blipFill>
          </p:spPr>
        </p:sp>
      </p:grpSp>
      <p:sp>
        <p:nvSpPr>
          <p:cNvPr name="Freeform 8" id="8"/>
          <p:cNvSpPr/>
          <p:nvPr/>
        </p:nvSpPr>
        <p:spPr>
          <a:xfrm flipH="false" flipV="false" rot="0">
            <a:off x="2179183" y="6826068"/>
            <a:ext cx="6851587" cy="1077187"/>
          </a:xfrm>
          <a:custGeom>
            <a:avLst/>
            <a:gdLst/>
            <a:ahLst/>
            <a:cxnLst/>
            <a:rect r="r" b="b" t="t" l="l"/>
            <a:pathLst>
              <a:path h="1077187" w="6851587">
                <a:moveTo>
                  <a:pt x="0" y="0"/>
                </a:moveTo>
                <a:lnTo>
                  <a:pt x="6851587" y="0"/>
                </a:lnTo>
                <a:lnTo>
                  <a:pt x="6851587" y="1077187"/>
                </a:lnTo>
                <a:lnTo>
                  <a:pt x="0" y="1077187"/>
                </a:lnTo>
                <a:lnTo>
                  <a:pt x="0" y="0"/>
                </a:lnTo>
                <a:close/>
              </a:path>
            </a:pathLst>
          </a:custGeom>
          <a:blipFill>
            <a:blip r:embed="rId2"/>
            <a:stretch>
              <a:fillRect l="0" t="-25622" r="0" b="0"/>
            </a:stretch>
          </a:blipFill>
        </p:spPr>
      </p:sp>
      <p:grpSp>
        <p:nvGrpSpPr>
          <p:cNvPr name="Group 9" id="9"/>
          <p:cNvGrpSpPr/>
          <p:nvPr/>
        </p:nvGrpSpPr>
        <p:grpSpPr>
          <a:xfrm rot="0">
            <a:off x="2240447" y="3594570"/>
            <a:ext cx="6790323" cy="3819509"/>
            <a:chOff x="0" y="0"/>
            <a:chExt cx="11289030" cy="6350000"/>
          </a:xfrm>
        </p:grpSpPr>
        <p:sp>
          <p:nvSpPr>
            <p:cNvPr name="Freeform 10" id="10"/>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l="0" t="-83513" r="0" b="-83513"/>
              </a:stretch>
            </a:blipFill>
          </p:spPr>
        </p:sp>
      </p:grpSp>
      <p:sp>
        <p:nvSpPr>
          <p:cNvPr name="TextBox 11" id="11"/>
          <p:cNvSpPr txBox="true"/>
          <p:nvPr/>
        </p:nvSpPr>
        <p:spPr>
          <a:xfrm rot="0">
            <a:off x="2521025" y="4635815"/>
            <a:ext cx="6229167" cy="1920450"/>
          </a:xfrm>
          <a:prstGeom prst="rect">
            <a:avLst/>
          </a:prstGeom>
        </p:spPr>
        <p:txBody>
          <a:bodyPr anchor="t" rtlCol="false" tIns="0" lIns="0" bIns="0" rIns="0">
            <a:spAutoFit/>
          </a:bodyPr>
          <a:lstStyle/>
          <a:p>
            <a:pPr algn="ctr" marL="0" indent="0" lvl="0">
              <a:lnSpc>
                <a:spcPts val="7692"/>
              </a:lnSpc>
              <a:spcBef>
                <a:spcPct val="0"/>
              </a:spcBef>
            </a:pPr>
            <a:r>
              <a:rPr lang="en-US" sz="5574" strike="noStrike" u="none">
                <a:solidFill>
                  <a:srgbClr val="FFFFFF"/>
                </a:solidFill>
                <a:latin typeface="Archivo Black"/>
              </a:rPr>
              <a:t>THANK'S FOR WATCHING</a:t>
            </a:r>
          </a:p>
        </p:txBody>
      </p:sp>
      <p:sp>
        <p:nvSpPr>
          <p:cNvPr name="Freeform 12" id="12"/>
          <p:cNvSpPr/>
          <p:nvPr/>
        </p:nvSpPr>
        <p:spPr>
          <a:xfrm flipH="false" flipV="false" rot="0">
            <a:off x="12924060" y="984692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3" id="13"/>
          <p:cNvGrpSpPr/>
          <p:nvPr/>
        </p:nvGrpSpPr>
        <p:grpSpPr>
          <a:xfrm rot="0">
            <a:off x="12924060" y="7191421"/>
            <a:ext cx="2799147" cy="2799147"/>
            <a:chOff x="0" y="0"/>
            <a:chExt cx="6350000" cy="6350000"/>
          </a:xfrm>
        </p:grpSpPr>
        <p:sp>
          <p:nvSpPr>
            <p:cNvPr name="Freeform 14" id="1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l="-25155" t="0" r="-25155" b="0"/>
              </a:stretch>
            </a:blipFill>
          </p:spPr>
        </p:sp>
      </p:grpSp>
      <p:sp>
        <p:nvSpPr>
          <p:cNvPr name="Freeform 15" id="15"/>
          <p:cNvSpPr/>
          <p:nvPr/>
        </p:nvSpPr>
        <p:spPr>
          <a:xfrm flipH="false" flipV="false" rot="0">
            <a:off x="12924060" y="638289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6" id="16"/>
          <p:cNvGrpSpPr/>
          <p:nvPr/>
        </p:nvGrpSpPr>
        <p:grpSpPr>
          <a:xfrm rot="0">
            <a:off x="12924060" y="3727391"/>
            <a:ext cx="2799147" cy="2799147"/>
            <a:chOff x="0" y="0"/>
            <a:chExt cx="6350000" cy="6350000"/>
          </a:xfrm>
        </p:grpSpPr>
        <p:sp>
          <p:nvSpPr>
            <p:cNvPr name="Freeform 17" id="17"/>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24991" t="0" r="-24991" b="0"/>
              </a:stretch>
            </a:blipFill>
          </p:spPr>
        </p:sp>
      </p:grpSp>
      <p:sp>
        <p:nvSpPr>
          <p:cNvPr name="Freeform 18" id="18"/>
          <p:cNvSpPr/>
          <p:nvPr/>
        </p:nvSpPr>
        <p:spPr>
          <a:xfrm flipH="false" flipV="false" rot="0">
            <a:off x="12924060" y="2915843"/>
            <a:ext cx="2799147" cy="440074"/>
          </a:xfrm>
          <a:custGeom>
            <a:avLst/>
            <a:gdLst/>
            <a:ahLst/>
            <a:cxnLst/>
            <a:rect r="r" b="b" t="t" l="l"/>
            <a:pathLst>
              <a:path h="440074" w="2799147">
                <a:moveTo>
                  <a:pt x="0" y="0"/>
                </a:moveTo>
                <a:lnTo>
                  <a:pt x="2799146" y="0"/>
                </a:lnTo>
                <a:lnTo>
                  <a:pt x="2799146" y="440073"/>
                </a:lnTo>
                <a:lnTo>
                  <a:pt x="0" y="440073"/>
                </a:lnTo>
                <a:lnTo>
                  <a:pt x="0" y="0"/>
                </a:lnTo>
                <a:close/>
              </a:path>
            </a:pathLst>
          </a:custGeom>
          <a:blipFill>
            <a:blip r:embed="rId2"/>
            <a:stretch>
              <a:fillRect l="0" t="-25622" r="0" b="0"/>
            </a:stretch>
          </a:blipFill>
        </p:spPr>
      </p:sp>
      <p:grpSp>
        <p:nvGrpSpPr>
          <p:cNvPr name="Group 19" id="19"/>
          <p:cNvGrpSpPr/>
          <p:nvPr/>
        </p:nvGrpSpPr>
        <p:grpSpPr>
          <a:xfrm rot="0">
            <a:off x="12924060" y="260338"/>
            <a:ext cx="2799147" cy="2799147"/>
            <a:chOff x="0" y="0"/>
            <a:chExt cx="6350000" cy="6350000"/>
          </a:xfrm>
        </p:grpSpPr>
        <p:sp>
          <p:nvSpPr>
            <p:cNvPr name="Freeform 20" id="20"/>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7"/>
              <a:stretch>
                <a:fillRect l="-24991" t="0" r="-24991" b="0"/>
              </a:stretch>
            </a:blipFill>
          </p:spPr>
        </p:sp>
      </p:grpSp>
      <p:sp>
        <p:nvSpPr>
          <p:cNvPr name="Freeform 21" id="21"/>
          <p:cNvSpPr/>
          <p:nvPr/>
        </p:nvSpPr>
        <p:spPr>
          <a:xfrm flipH="false" flipV="false" rot="0">
            <a:off x="16189931" y="792917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2" id="22"/>
          <p:cNvGrpSpPr/>
          <p:nvPr/>
        </p:nvGrpSpPr>
        <p:grpSpPr>
          <a:xfrm rot="0">
            <a:off x="16189931" y="5273669"/>
            <a:ext cx="2799147" cy="2799147"/>
            <a:chOff x="0" y="0"/>
            <a:chExt cx="6350000" cy="6350000"/>
          </a:xfrm>
        </p:grpSpPr>
        <p:sp>
          <p:nvSpPr>
            <p:cNvPr name="Freeform 23" id="23"/>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8"/>
              <a:stretch>
                <a:fillRect l="0" t="-24985" r="0" b="-24985"/>
              </a:stretch>
            </a:blipFill>
          </p:spPr>
        </p:sp>
      </p:grpSp>
      <p:sp>
        <p:nvSpPr>
          <p:cNvPr name="Freeform 24" id="24"/>
          <p:cNvSpPr/>
          <p:nvPr/>
        </p:nvSpPr>
        <p:spPr>
          <a:xfrm flipH="false" flipV="false" rot="0">
            <a:off x="16189931" y="446514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5" id="25"/>
          <p:cNvGrpSpPr/>
          <p:nvPr/>
        </p:nvGrpSpPr>
        <p:grpSpPr>
          <a:xfrm rot="0">
            <a:off x="16189931" y="1809639"/>
            <a:ext cx="2799147" cy="2799147"/>
            <a:chOff x="0" y="0"/>
            <a:chExt cx="6350000" cy="6350000"/>
          </a:xfrm>
        </p:grpSpPr>
        <p:sp>
          <p:nvSpPr>
            <p:cNvPr name="Freeform 26" id="2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9"/>
              <a:stretch>
                <a:fillRect l="-25015" t="0" r="-25015" b="0"/>
              </a:stretch>
            </a:blipFill>
          </p:spPr>
        </p:sp>
      </p:grpSp>
      <p:sp>
        <p:nvSpPr>
          <p:cNvPr name="Freeform 27" id="27"/>
          <p:cNvSpPr/>
          <p:nvPr/>
        </p:nvSpPr>
        <p:spPr>
          <a:xfrm flipH="false" flipV="false" rot="0">
            <a:off x="16189931" y="998090"/>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28" id="28"/>
          <p:cNvGrpSpPr/>
          <p:nvPr/>
        </p:nvGrpSpPr>
        <p:grpSpPr>
          <a:xfrm rot="0">
            <a:off x="16189931" y="-1657415"/>
            <a:ext cx="2799147" cy="2799147"/>
            <a:chOff x="0" y="0"/>
            <a:chExt cx="6350000" cy="6350000"/>
          </a:xfrm>
        </p:grpSpPr>
        <p:sp>
          <p:nvSpPr>
            <p:cNvPr name="Freeform 29" id="29"/>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30016" t="0" r="-30016" b="0"/>
              </a:stretch>
            </a:blipFill>
          </p:spPr>
        </p:sp>
      </p:grpSp>
      <p:grpSp>
        <p:nvGrpSpPr>
          <p:cNvPr name="Group 30" id="30"/>
          <p:cNvGrpSpPr/>
          <p:nvPr/>
        </p:nvGrpSpPr>
        <p:grpSpPr>
          <a:xfrm rot="0">
            <a:off x="16189931" y="8703201"/>
            <a:ext cx="2799147" cy="2799147"/>
            <a:chOff x="0" y="0"/>
            <a:chExt cx="6350000" cy="6350000"/>
          </a:xfrm>
        </p:grpSpPr>
        <p:sp>
          <p:nvSpPr>
            <p:cNvPr name="Freeform 31" id="31"/>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5"/>
              <a:stretch>
                <a:fillRect l="0" t="-25078" r="0" b="-25078"/>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4717334"/>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0"/>
            <a:ext cx="18270100" cy="4165455"/>
          </a:xfrm>
          <a:custGeom>
            <a:avLst/>
            <a:gdLst/>
            <a:ahLst/>
            <a:cxnLst/>
            <a:rect r="r" b="b" t="t" l="l"/>
            <a:pathLst>
              <a:path h="4165455" w="18270100">
                <a:moveTo>
                  <a:pt x="0" y="0"/>
                </a:moveTo>
                <a:lnTo>
                  <a:pt x="18270100" y="0"/>
                </a:lnTo>
                <a:lnTo>
                  <a:pt x="18270100" y="4165455"/>
                </a:lnTo>
                <a:lnTo>
                  <a:pt x="0" y="4165455"/>
                </a:lnTo>
                <a:lnTo>
                  <a:pt x="0" y="0"/>
                </a:lnTo>
                <a:close/>
              </a:path>
            </a:pathLst>
          </a:custGeom>
          <a:blipFill>
            <a:blip r:embed="rId3"/>
            <a:stretch>
              <a:fillRect l="0" t="-90524" r="0" b="-101973"/>
            </a:stretch>
          </a:blipFill>
        </p:spPr>
      </p:sp>
      <p:sp>
        <p:nvSpPr>
          <p:cNvPr name="TextBox 7" id="7"/>
          <p:cNvSpPr txBox="true"/>
          <p:nvPr/>
        </p:nvSpPr>
        <p:spPr>
          <a:xfrm rot="0">
            <a:off x="4559819" y="1357867"/>
            <a:ext cx="9168362" cy="1695867"/>
          </a:xfrm>
          <a:prstGeom prst="rect">
            <a:avLst/>
          </a:prstGeom>
        </p:spPr>
        <p:txBody>
          <a:bodyPr anchor="t" rtlCol="false" tIns="0" lIns="0" bIns="0" rIns="0">
            <a:spAutoFit/>
          </a:bodyPr>
          <a:lstStyle/>
          <a:p>
            <a:pPr algn="ctr">
              <a:lnSpc>
                <a:spcPts val="13774"/>
              </a:lnSpc>
            </a:pPr>
            <a:r>
              <a:rPr lang="en-US" sz="9981" spc="79">
                <a:solidFill>
                  <a:srgbClr val="FFFFFF"/>
                </a:solidFill>
                <a:latin typeface="Archivo Black"/>
              </a:rPr>
              <a:t>CONTENT</a:t>
            </a:r>
          </a:p>
        </p:txBody>
      </p:sp>
      <p:sp>
        <p:nvSpPr>
          <p:cNvPr name="TextBox 8" id="8"/>
          <p:cNvSpPr txBox="true"/>
          <p:nvPr/>
        </p:nvSpPr>
        <p:spPr>
          <a:xfrm rot="0">
            <a:off x="976132" y="5029200"/>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strike="noStrike" u="none">
                <a:solidFill>
                  <a:srgbClr val="231F20"/>
                </a:solidFill>
                <a:latin typeface="Montserrat Classic Bold"/>
              </a:rPr>
              <a:t>01</a:t>
            </a:r>
          </a:p>
        </p:txBody>
      </p:sp>
      <p:sp>
        <p:nvSpPr>
          <p:cNvPr name="TextBox 9" id="9"/>
          <p:cNvSpPr txBox="true"/>
          <p:nvPr/>
        </p:nvSpPr>
        <p:spPr>
          <a:xfrm rot="0">
            <a:off x="829779" y="6142779"/>
            <a:ext cx="2743420" cy="41854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Introduction</a:t>
            </a:r>
          </a:p>
        </p:txBody>
      </p:sp>
      <p:sp>
        <p:nvSpPr>
          <p:cNvPr name="TextBox 10" id="10"/>
          <p:cNvSpPr txBox="true"/>
          <p:nvPr/>
        </p:nvSpPr>
        <p:spPr>
          <a:xfrm rot="0">
            <a:off x="5172538" y="4956866"/>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02</a:t>
            </a:r>
          </a:p>
        </p:txBody>
      </p:sp>
      <p:sp>
        <p:nvSpPr>
          <p:cNvPr name="TextBox 11" id="11"/>
          <p:cNvSpPr txBox="true"/>
          <p:nvPr/>
        </p:nvSpPr>
        <p:spPr>
          <a:xfrm rot="0">
            <a:off x="4729938" y="5895129"/>
            <a:ext cx="2743420" cy="85669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Problem Statement</a:t>
            </a:r>
          </a:p>
        </p:txBody>
      </p:sp>
      <p:sp>
        <p:nvSpPr>
          <p:cNvPr name="TextBox 12" id="12"/>
          <p:cNvSpPr txBox="true"/>
          <p:nvPr/>
        </p:nvSpPr>
        <p:spPr>
          <a:xfrm rot="0">
            <a:off x="8627821" y="5029200"/>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03</a:t>
            </a:r>
          </a:p>
        </p:txBody>
      </p:sp>
      <p:sp>
        <p:nvSpPr>
          <p:cNvPr name="TextBox 13" id="13"/>
          <p:cNvSpPr txBox="true"/>
          <p:nvPr/>
        </p:nvSpPr>
        <p:spPr>
          <a:xfrm rot="0">
            <a:off x="8176270" y="6039870"/>
            <a:ext cx="2743420" cy="85669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Project Objective.</a:t>
            </a:r>
          </a:p>
        </p:txBody>
      </p:sp>
      <p:sp>
        <p:nvSpPr>
          <p:cNvPr name="TextBox 14" id="14"/>
          <p:cNvSpPr txBox="true"/>
          <p:nvPr/>
        </p:nvSpPr>
        <p:spPr>
          <a:xfrm rot="0">
            <a:off x="12072216" y="5103258"/>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04</a:t>
            </a:r>
          </a:p>
        </p:txBody>
      </p:sp>
      <p:sp>
        <p:nvSpPr>
          <p:cNvPr name="TextBox 15" id="15"/>
          <p:cNvSpPr txBox="true"/>
          <p:nvPr/>
        </p:nvSpPr>
        <p:spPr>
          <a:xfrm rot="0">
            <a:off x="11506846" y="6039870"/>
            <a:ext cx="2971060" cy="85669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Data Understanding</a:t>
            </a:r>
          </a:p>
        </p:txBody>
      </p:sp>
      <p:sp>
        <p:nvSpPr>
          <p:cNvPr name="TextBox 16" id="16"/>
          <p:cNvSpPr txBox="true"/>
          <p:nvPr/>
        </p:nvSpPr>
        <p:spPr>
          <a:xfrm rot="0">
            <a:off x="1028700" y="720831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05</a:t>
            </a:r>
          </a:p>
        </p:txBody>
      </p:sp>
      <p:sp>
        <p:nvSpPr>
          <p:cNvPr name="TextBox 17" id="17"/>
          <p:cNvSpPr txBox="true"/>
          <p:nvPr/>
        </p:nvSpPr>
        <p:spPr>
          <a:xfrm rot="0">
            <a:off x="829779" y="8218989"/>
            <a:ext cx="2743420" cy="85669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Data Modeling Results</a:t>
            </a:r>
          </a:p>
        </p:txBody>
      </p:sp>
      <p:sp>
        <p:nvSpPr>
          <p:cNvPr name="TextBox 18" id="18"/>
          <p:cNvSpPr txBox="true"/>
          <p:nvPr/>
        </p:nvSpPr>
        <p:spPr>
          <a:xfrm rot="0">
            <a:off x="5172538" y="720831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06</a:t>
            </a:r>
          </a:p>
        </p:txBody>
      </p:sp>
      <p:sp>
        <p:nvSpPr>
          <p:cNvPr name="TextBox 19" id="19"/>
          <p:cNvSpPr txBox="true"/>
          <p:nvPr/>
        </p:nvSpPr>
        <p:spPr>
          <a:xfrm rot="0">
            <a:off x="4242225" y="8218989"/>
            <a:ext cx="3718846" cy="41854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Recommendations</a:t>
            </a:r>
          </a:p>
        </p:txBody>
      </p:sp>
      <p:sp>
        <p:nvSpPr>
          <p:cNvPr name="TextBox 20" id="20"/>
          <p:cNvSpPr txBox="true"/>
          <p:nvPr/>
        </p:nvSpPr>
        <p:spPr>
          <a:xfrm rot="0">
            <a:off x="8627821" y="720831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07</a:t>
            </a:r>
          </a:p>
        </p:txBody>
      </p:sp>
      <p:sp>
        <p:nvSpPr>
          <p:cNvPr name="TextBox 21" id="21"/>
          <p:cNvSpPr txBox="true"/>
          <p:nvPr/>
        </p:nvSpPr>
        <p:spPr>
          <a:xfrm rot="0">
            <a:off x="8176270" y="8218989"/>
            <a:ext cx="2743420" cy="41854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046979" y="0"/>
            <a:ext cx="9241021" cy="10396149"/>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27" t="0" r="-34427" b="0"/>
              </a:stretch>
            </a:blipFill>
          </p:spPr>
        </p:sp>
      </p:grpSp>
      <p:grpSp>
        <p:nvGrpSpPr>
          <p:cNvPr name="Group 7" id="7"/>
          <p:cNvGrpSpPr/>
          <p:nvPr/>
        </p:nvGrpSpPr>
        <p:grpSpPr>
          <a:xfrm rot="0">
            <a:off x="176747" y="3369330"/>
            <a:ext cx="1828744" cy="182874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569515" y="3768737"/>
            <a:ext cx="1043208" cy="1029931"/>
          </a:xfrm>
          <a:custGeom>
            <a:avLst/>
            <a:gdLst/>
            <a:ahLst/>
            <a:cxnLst/>
            <a:rect r="r" b="b" t="t" l="l"/>
            <a:pathLst>
              <a:path h="1029931" w="1043208">
                <a:moveTo>
                  <a:pt x="0" y="0"/>
                </a:moveTo>
                <a:lnTo>
                  <a:pt x="1043208" y="0"/>
                </a:lnTo>
                <a:lnTo>
                  <a:pt x="1043208" y="1029931"/>
                </a:lnTo>
                <a:lnTo>
                  <a:pt x="0" y="10299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3950263" y="803081"/>
            <a:ext cx="15859325" cy="2258023"/>
            <a:chOff x="0" y="0"/>
            <a:chExt cx="1537211" cy="218865"/>
          </a:xfrm>
        </p:grpSpPr>
        <p:sp>
          <p:nvSpPr>
            <p:cNvPr name="Freeform 12" id="12"/>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name="TextBox 13" id="13"/>
            <p:cNvSpPr txBox="true"/>
            <p:nvPr/>
          </p:nvSpPr>
          <p:spPr>
            <a:xfrm>
              <a:off x="101600" y="-19050"/>
              <a:ext cx="1334011"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4" id="14"/>
          <p:cNvSpPr txBox="true"/>
          <p:nvPr/>
        </p:nvSpPr>
        <p:spPr>
          <a:xfrm rot="0">
            <a:off x="2305059" y="3453330"/>
            <a:ext cx="9862246" cy="3645411"/>
          </a:xfrm>
          <a:prstGeom prst="rect">
            <a:avLst/>
          </a:prstGeom>
        </p:spPr>
        <p:txBody>
          <a:bodyPr anchor="t" rtlCol="false" tIns="0" lIns="0" bIns="0" rIns="0">
            <a:spAutoFit/>
          </a:bodyPr>
          <a:lstStyle/>
          <a:p>
            <a:pPr algn="l" marL="0" indent="0" lvl="0">
              <a:lnSpc>
                <a:spcPts val="4185"/>
              </a:lnSpc>
              <a:spcBef>
                <a:spcPct val="0"/>
              </a:spcBef>
            </a:pPr>
            <a:r>
              <a:rPr lang="en-US" sz="3033" spc="297">
                <a:solidFill>
                  <a:srgbClr val="231F20"/>
                </a:solidFill>
                <a:latin typeface="Montserrat Light"/>
              </a:rPr>
              <a:t>The goal of this project is to provide valuable insights to a real estate agency, which aims to offer data-driven recommendations to homeowners regarding home renovations and their potential impact on the estimated value of their properties. </a:t>
            </a:r>
          </a:p>
        </p:txBody>
      </p:sp>
      <p:sp>
        <p:nvSpPr>
          <p:cNvPr name="TextBox 15" id="15"/>
          <p:cNvSpPr txBox="true"/>
          <p:nvPr/>
        </p:nvSpPr>
        <p:spPr>
          <a:xfrm rot="0">
            <a:off x="-195754" y="1180692"/>
            <a:ext cx="11545459" cy="1132046"/>
          </a:xfrm>
          <a:prstGeom prst="rect">
            <a:avLst/>
          </a:prstGeom>
        </p:spPr>
        <p:txBody>
          <a:bodyPr anchor="t" rtlCol="false" tIns="0" lIns="0" bIns="0" rIns="0">
            <a:spAutoFit/>
          </a:bodyPr>
          <a:lstStyle/>
          <a:p>
            <a:pPr algn="ctr" marL="0" indent="0" lvl="0">
              <a:lnSpc>
                <a:spcPts val="9286"/>
              </a:lnSpc>
              <a:spcBef>
                <a:spcPct val="0"/>
              </a:spcBef>
            </a:pPr>
            <a:r>
              <a:rPr lang="en-US" sz="6729" spc="53">
                <a:solidFill>
                  <a:srgbClr val="FFFFFF"/>
                </a:solidFill>
                <a:latin typeface="Archivo Black"/>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660625" y="4205302"/>
            <a:ext cx="736150" cy="636369"/>
            <a:chOff x="0" y="0"/>
            <a:chExt cx="193883" cy="167603"/>
          </a:xfrm>
        </p:grpSpPr>
        <p:sp>
          <p:nvSpPr>
            <p:cNvPr name="Freeform 7" id="7"/>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8" id="8"/>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01</a:t>
              </a:r>
            </a:p>
          </p:txBody>
        </p:sp>
      </p:grpSp>
      <p:sp>
        <p:nvSpPr>
          <p:cNvPr name="TextBox 9" id="9"/>
          <p:cNvSpPr txBox="true"/>
          <p:nvPr/>
        </p:nvSpPr>
        <p:spPr>
          <a:xfrm rot="0">
            <a:off x="1819876" y="4167202"/>
            <a:ext cx="7324124" cy="1585484"/>
          </a:xfrm>
          <a:prstGeom prst="rect">
            <a:avLst/>
          </a:prstGeom>
        </p:spPr>
        <p:txBody>
          <a:bodyPr anchor="t" rtlCol="false" tIns="0" lIns="0" bIns="0" rIns="0">
            <a:spAutoFit/>
          </a:bodyPr>
          <a:lstStyle/>
          <a:p>
            <a:pPr algn="l" marL="0" indent="0" lvl="0">
              <a:lnSpc>
                <a:spcPts val="3188"/>
              </a:lnSpc>
              <a:spcBef>
                <a:spcPct val="0"/>
              </a:spcBef>
            </a:pPr>
            <a:r>
              <a:rPr lang="en-US" sz="2310" spc="226">
                <a:solidFill>
                  <a:srgbClr val="231F20"/>
                </a:solidFill>
                <a:latin typeface="Montserrat Light"/>
              </a:rPr>
              <a:t>Utilize multiple linear regression modeling to analyze the King County House Sales dataset and identify key factors influencing home prices.</a:t>
            </a:r>
          </a:p>
        </p:txBody>
      </p:sp>
      <p:grpSp>
        <p:nvGrpSpPr>
          <p:cNvPr name="Group 10" id="10"/>
          <p:cNvGrpSpPr/>
          <p:nvPr/>
        </p:nvGrpSpPr>
        <p:grpSpPr>
          <a:xfrm rot="0">
            <a:off x="12573606" y="3743682"/>
            <a:ext cx="3314591" cy="3314591"/>
            <a:chOff x="0" y="0"/>
            <a:chExt cx="4872604" cy="4872604"/>
          </a:xfrm>
        </p:grpSpPr>
        <p:sp>
          <p:nvSpPr>
            <p:cNvPr name="Freeform 11" id="11"/>
            <p:cNvSpPr/>
            <p:nvPr/>
          </p:nvSpPr>
          <p:spPr>
            <a:xfrm flipH="false" flipV="false" rot="0">
              <a:off x="0" y="0"/>
              <a:ext cx="4872609" cy="4872609"/>
            </a:xfrm>
            <a:custGeom>
              <a:avLst/>
              <a:gdLst/>
              <a:ahLst/>
              <a:cxnLst/>
              <a:rect r="r" b="b" t="t" l="l"/>
              <a:pathLst>
                <a:path h="4872609" w="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name="Group 12" id="12"/>
          <p:cNvGrpSpPr/>
          <p:nvPr/>
        </p:nvGrpSpPr>
        <p:grpSpPr>
          <a:xfrm rot="0">
            <a:off x="9981212" y="3767100"/>
            <a:ext cx="3314591" cy="3326378"/>
            <a:chOff x="0" y="0"/>
            <a:chExt cx="4872604" cy="4889931"/>
          </a:xfrm>
        </p:grpSpPr>
        <p:sp>
          <p:nvSpPr>
            <p:cNvPr name="Freeform 13" id="13"/>
            <p:cNvSpPr/>
            <p:nvPr/>
          </p:nvSpPr>
          <p:spPr>
            <a:xfrm flipH="false" flipV="false" rot="0">
              <a:off x="0" y="0"/>
              <a:ext cx="4872609" cy="4889881"/>
            </a:xfrm>
            <a:custGeom>
              <a:avLst/>
              <a:gdLst/>
              <a:ahLst/>
              <a:cxnLst/>
              <a:rect r="r" b="b" t="t" l="l"/>
              <a:pathLst>
                <a:path h="4889881" w="4872609">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name="Group 14" id="14"/>
          <p:cNvGrpSpPr/>
          <p:nvPr/>
        </p:nvGrpSpPr>
        <p:grpSpPr>
          <a:xfrm rot="0">
            <a:off x="12548713" y="6337440"/>
            <a:ext cx="3314591" cy="3315573"/>
            <a:chOff x="0" y="0"/>
            <a:chExt cx="4872604" cy="4874047"/>
          </a:xfrm>
        </p:grpSpPr>
        <p:sp>
          <p:nvSpPr>
            <p:cNvPr name="Freeform 15" id="15"/>
            <p:cNvSpPr/>
            <p:nvPr/>
          </p:nvSpPr>
          <p:spPr>
            <a:xfrm flipH="false" flipV="false" rot="0">
              <a:off x="0" y="0"/>
              <a:ext cx="4872482" cy="4874006"/>
            </a:xfrm>
            <a:custGeom>
              <a:avLst/>
              <a:gdLst/>
              <a:ahLst/>
              <a:cxnLst/>
              <a:rect r="r" b="b" t="t" l="l"/>
              <a:pathLst>
                <a:path h="4874006" w="4872482">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name="Group 16" id="16"/>
          <p:cNvGrpSpPr/>
          <p:nvPr/>
        </p:nvGrpSpPr>
        <p:grpSpPr>
          <a:xfrm rot="0">
            <a:off x="10878301" y="4617656"/>
            <a:ext cx="1520413" cy="152041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13469664" y="7244657"/>
            <a:ext cx="1522475" cy="152247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13447581" y="4617656"/>
            <a:ext cx="1566642" cy="156664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5" id="25"/>
          <p:cNvSpPr/>
          <p:nvPr/>
        </p:nvSpPr>
        <p:spPr>
          <a:xfrm flipH="false" flipV="false" rot="0">
            <a:off x="11135381" y="4897605"/>
            <a:ext cx="1006253" cy="960515"/>
          </a:xfrm>
          <a:custGeom>
            <a:avLst/>
            <a:gdLst/>
            <a:ahLst/>
            <a:cxnLst/>
            <a:rect r="r" b="b" t="t" l="l"/>
            <a:pathLst>
              <a:path h="960515" w="1006253">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3779447" y="4906117"/>
            <a:ext cx="902910" cy="916237"/>
          </a:xfrm>
          <a:custGeom>
            <a:avLst/>
            <a:gdLst/>
            <a:ahLst/>
            <a:cxnLst/>
            <a:rect r="r" b="b" t="t" l="l"/>
            <a:pathLst>
              <a:path h="916237" w="902910">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7" id="27"/>
          <p:cNvSpPr txBox="true"/>
          <p:nvPr/>
        </p:nvSpPr>
        <p:spPr>
          <a:xfrm rot="0">
            <a:off x="1663813" y="1725604"/>
            <a:ext cx="9308329" cy="812989"/>
          </a:xfrm>
          <a:prstGeom prst="rect">
            <a:avLst/>
          </a:prstGeom>
        </p:spPr>
        <p:txBody>
          <a:bodyPr anchor="t" rtlCol="false" tIns="0" lIns="0" bIns="0" rIns="0">
            <a:spAutoFit/>
          </a:bodyPr>
          <a:lstStyle/>
          <a:p>
            <a:pPr algn="ctr" marL="0" indent="0" lvl="0">
              <a:lnSpc>
                <a:spcPts val="6548"/>
              </a:lnSpc>
              <a:spcBef>
                <a:spcPct val="0"/>
              </a:spcBef>
            </a:pPr>
            <a:r>
              <a:rPr lang="en-US" sz="4745" spc="37" strike="noStrike" u="none">
                <a:solidFill>
                  <a:srgbClr val="FFFFFF"/>
                </a:solidFill>
                <a:latin typeface="Archivo Black"/>
              </a:rPr>
              <a:t> OBJECTIVES.</a:t>
            </a:r>
          </a:p>
        </p:txBody>
      </p:sp>
      <p:grpSp>
        <p:nvGrpSpPr>
          <p:cNvPr name="Group 28" id="28"/>
          <p:cNvGrpSpPr/>
          <p:nvPr/>
        </p:nvGrpSpPr>
        <p:grpSpPr>
          <a:xfrm rot="0">
            <a:off x="916860" y="3148979"/>
            <a:ext cx="5689104" cy="275488"/>
            <a:chOff x="0" y="0"/>
            <a:chExt cx="4519796" cy="218865"/>
          </a:xfrm>
        </p:grpSpPr>
        <p:sp>
          <p:nvSpPr>
            <p:cNvPr name="Freeform 29" id="29"/>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30" id="30"/>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31" id="31"/>
          <p:cNvGrpSpPr/>
          <p:nvPr/>
        </p:nvGrpSpPr>
        <p:grpSpPr>
          <a:xfrm rot="0">
            <a:off x="660625" y="6337440"/>
            <a:ext cx="736150" cy="662821"/>
            <a:chOff x="0" y="0"/>
            <a:chExt cx="193883" cy="174570"/>
          </a:xfrm>
        </p:grpSpPr>
        <p:sp>
          <p:nvSpPr>
            <p:cNvPr name="Freeform 32" id="32"/>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33" id="33"/>
            <p:cNvSpPr txBox="true"/>
            <p:nvPr/>
          </p:nvSpPr>
          <p:spPr>
            <a:xfrm>
              <a:off x="0" y="-66675"/>
              <a:ext cx="193883" cy="24124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02</a:t>
              </a:r>
            </a:p>
          </p:txBody>
        </p:sp>
      </p:grpSp>
      <p:sp>
        <p:nvSpPr>
          <p:cNvPr name="TextBox 34" id="34"/>
          <p:cNvSpPr txBox="true"/>
          <p:nvPr/>
        </p:nvSpPr>
        <p:spPr>
          <a:xfrm rot="0">
            <a:off x="1819876" y="6299340"/>
            <a:ext cx="7143898" cy="1855457"/>
          </a:xfrm>
          <a:prstGeom prst="rect">
            <a:avLst/>
          </a:prstGeom>
        </p:spPr>
        <p:txBody>
          <a:bodyPr anchor="t" rtlCol="false" tIns="0" lIns="0" bIns="0" rIns="0">
            <a:spAutoFit/>
          </a:bodyPr>
          <a:lstStyle/>
          <a:p>
            <a:pPr algn="l" marL="0" indent="0" lvl="0">
              <a:lnSpc>
                <a:spcPts val="2975"/>
              </a:lnSpc>
              <a:spcBef>
                <a:spcPct val="0"/>
              </a:spcBef>
            </a:pPr>
            <a:r>
              <a:rPr lang="en-US" sz="2156" spc="211">
                <a:solidFill>
                  <a:srgbClr val="231F20"/>
                </a:solidFill>
                <a:latin typeface="Montserrat Light"/>
              </a:rPr>
              <a:t>Offer personalized recommendations to homeowners regarding the types of renovations or improvements that could potentially increase the estimated value of their homes.</a:t>
            </a:r>
          </a:p>
        </p:txBody>
      </p:sp>
      <p:grpSp>
        <p:nvGrpSpPr>
          <p:cNvPr name="Group 35" id="35"/>
          <p:cNvGrpSpPr/>
          <p:nvPr/>
        </p:nvGrpSpPr>
        <p:grpSpPr>
          <a:xfrm rot="0">
            <a:off x="12085550" y="-131220"/>
            <a:ext cx="9534019" cy="1112295"/>
            <a:chOff x="0" y="0"/>
            <a:chExt cx="1876002" cy="218865"/>
          </a:xfrm>
        </p:grpSpPr>
        <p:sp>
          <p:nvSpPr>
            <p:cNvPr name="Freeform 36" id="36"/>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37" id="37"/>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38" id="38"/>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39" id="39"/>
          <p:cNvSpPr/>
          <p:nvPr/>
        </p:nvSpPr>
        <p:spPr>
          <a:xfrm flipH="false" flipV="false" rot="0">
            <a:off x="13779447" y="7532947"/>
            <a:ext cx="902910" cy="902910"/>
          </a:xfrm>
          <a:custGeom>
            <a:avLst/>
            <a:gdLst/>
            <a:ahLst/>
            <a:cxnLst/>
            <a:rect r="r" b="b" t="t" l="l"/>
            <a:pathLst>
              <a:path h="902910" w="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02020">
                <a:alpha val="72000"/>
              </a:srgbClr>
            </a:gs>
            <a:gs pos="33333">
              <a:srgbClr val="B4B4B4">
                <a:alpha val="82500"/>
              </a:srgbClr>
            </a:gs>
            <a:gs pos="66667">
              <a:srgbClr val="EEEEEE">
                <a:alpha val="70500"/>
              </a:srgbClr>
            </a:gs>
            <a:gs pos="100000">
              <a:srgbClr val="FBFBFB">
                <a:alpha val="22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51739" y="9002213"/>
            <a:ext cx="17485632" cy="1563793"/>
            <a:chOff x="0" y="0"/>
            <a:chExt cx="5968466" cy="533778"/>
          </a:xfrm>
        </p:grpSpPr>
        <p:sp>
          <p:nvSpPr>
            <p:cNvPr name="Freeform 3" id="3"/>
            <p:cNvSpPr/>
            <p:nvPr/>
          </p:nvSpPr>
          <p:spPr>
            <a:xfrm flipH="false" flipV="false" rot="0">
              <a:off x="0" y="0"/>
              <a:ext cx="5968466" cy="533778"/>
            </a:xfrm>
            <a:custGeom>
              <a:avLst/>
              <a:gdLst/>
              <a:ahLst/>
              <a:cxnLst/>
              <a:rect r="r" b="b" t="t" l="l"/>
              <a:pathLst>
                <a:path h="533778" w="5968466">
                  <a:moveTo>
                    <a:pt x="4870" y="0"/>
                  </a:moveTo>
                  <a:lnTo>
                    <a:pt x="5963596" y="0"/>
                  </a:lnTo>
                  <a:cubicBezTo>
                    <a:pt x="5966286" y="0"/>
                    <a:pt x="5968466" y="2181"/>
                    <a:pt x="5968466" y="4870"/>
                  </a:cubicBezTo>
                  <a:lnTo>
                    <a:pt x="5968466" y="528908"/>
                  </a:lnTo>
                  <a:cubicBezTo>
                    <a:pt x="5968466" y="531597"/>
                    <a:pt x="5966286" y="533778"/>
                    <a:pt x="5963596" y="533778"/>
                  </a:cubicBezTo>
                  <a:lnTo>
                    <a:pt x="4870" y="533778"/>
                  </a:lnTo>
                  <a:cubicBezTo>
                    <a:pt x="2181" y="533778"/>
                    <a:pt x="0" y="531597"/>
                    <a:pt x="0" y="528908"/>
                  </a:cubicBezTo>
                  <a:lnTo>
                    <a:pt x="0" y="4870"/>
                  </a:lnTo>
                  <a:cubicBezTo>
                    <a:pt x="0" y="2181"/>
                    <a:pt x="2181" y="0"/>
                    <a:pt x="4870" y="0"/>
                  </a:cubicBezTo>
                  <a:close/>
                </a:path>
              </a:pathLst>
            </a:custGeom>
            <a:solidFill>
              <a:srgbClr val="999999"/>
            </a:solidFill>
          </p:spPr>
        </p:sp>
        <p:sp>
          <p:nvSpPr>
            <p:cNvPr name="TextBox 4" id="4"/>
            <p:cNvSpPr txBox="true"/>
            <p:nvPr/>
          </p:nvSpPr>
          <p:spPr>
            <a:xfrm>
              <a:off x="0" y="-19050"/>
              <a:ext cx="5968466" cy="552828"/>
            </a:xfrm>
            <a:prstGeom prst="rect">
              <a:avLst/>
            </a:prstGeom>
          </p:spPr>
          <p:txBody>
            <a:bodyPr anchor="ctr" rtlCol="false" tIns="50800" lIns="50800" bIns="50800" rIns="50800"/>
            <a:lstStyle/>
            <a:p>
              <a:pPr algn="ctr">
                <a:lnSpc>
                  <a:spcPts val="2859"/>
                </a:lnSpc>
              </a:pPr>
              <a:r>
                <a:rPr lang="en-US" sz="2199">
                  <a:solidFill>
                    <a:srgbClr val="000000"/>
                  </a:solidFill>
                  <a:latin typeface="Open Sauce Bold"/>
                </a:rPr>
                <a:t>This project uses the King County House Sales dataset</a:t>
              </a:r>
            </a:p>
          </p:txBody>
        </p:sp>
      </p:grpSp>
      <p:sp>
        <p:nvSpPr>
          <p:cNvPr name="Freeform 5" id="5"/>
          <p:cNvSpPr/>
          <p:nvPr/>
        </p:nvSpPr>
        <p:spPr>
          <a:xfrm flipH="false" flipV="false" rot="0">
            <a:off x="2146031" y="1100229"/>
            <a:ext cx="13995938" cy="8086542"/>
          </a:xfrm>
          <a:custGeom>
            <a:avLst/>
            <a:gdLst/>
            <a:ahLst/>
            <a:cxnLst/>
            <a:rect r="r" b="b" t="t" l="l"/>
            <a:pathLst>
              <a:path h="8086542" w="13995938">
                <a:moveTo>
                  <a:pt x="0" y="0"/>
                </a:moveTo>
                <a:lnTo>
                  <a:pt x="13995938" y="0"/>
                </a:lnTo>
                <a:lnTo>
                  <a:pt x="13995938" y="8086542"/>
                </a:lnTo>
                <a:lnTo>
                  <a:pt x="0" y="8086542"/>
                </a:lnTo>
                <a:lnTo>
                  <a:pt x="0" y="0"/>
                </a:lnTo>
                <a:close/>
              </a:path>
            </a:pathLst>
          </a:custGeom>
          <a:blipFill>
            <a:blip r:embed="rId2"/>
            <a:stretch>
              <a:fillRect l="0" t="0" r="0" b="0"/>
            </a:stretch>
          </a:blipFill>
        </p:spPr>
      </p:sp>
      <p:sp>
        <p:nvSpPr>
          <p:cNvPr name="TextBox 6" id="6"/>
          <p:cNvSpPr txBox="true"/>
          <p:nvPr/>
        </p:nvSpPr>
        <p:spPr>
          <a:xfrm rot="0">
            <a:off x="4210447" y="180023"/>
            <a:ext cx="8997933" cy="848677"/>
          </a:xfrm>
          <a:prstGeom prst="rect">
            <a:avLst/>
          </a:prstGeom>
        </p:spPr>
        <p:txBody>
          <a:bodyPr anchor="t" rtlCol="false" tIns="0" lIns="0" bIns="0" rIns="0">
            <a:spAutoFit/>
          </a:bodyPr>
          <a:lstStyle/>
          <a:p>
            <a:pPr algn="ctr" marL="0" indent="0" lvl="0">
              <a:lnSpc>
                <a:spcPts val="6842"/>
              </a:lnSpc>
              <a:spcBef>
                <a:spcPct val="0"/>
              </a:spcBef>
            </a:pPr>
            <a:r>
              <a:rPr lang="en-US" sz="4958" spc="173">
                <a:solidFill>
                  <a:srgbClr val="010101"/>
                </a:solidFill>
                <a:latin typeface="Archivo Black"/>
              </a:rPr>
              <a:t>OUR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844104">
            <a:off x="6380559" y="2491180"/>
            <a:ext cx="13471756" cy="1426670"/>
          </a:xfrm>
          <a:custGeom>
            <a:avLst/>
            <a:gdLst/>
            <a:ahLst/>
            <a:cxnLst/>
            <a:rect r="r" b="b" t="t" l="l"/>
            <a:pathLst>
              <a:path h="1426670" w="13471756">
                <a:moveTo>
                  <a:pt x="0" y="0"/>
                </a:moveTo>
                <a:lnTo>
                  <a:pt x="13471756" y="0"/>
                </a:lnTo>
                <a:lnTo>
                  <a:pt x="13471756" y="1426671"/>
                </a:lnTo>
                <a:lnTo>
                  <a:pt x="0" y="1426671"/>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8596029" y="0"/>
            <a:ext cx="10674725" cy="6004533"/>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6" id="6"/>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9259" r="0" b="-9259"/>
              </a:stretch>
            </a:blipFill>
          </p:spPr>
        </p:sp>
      </p:grpSp>
      <p:grpSp>
        <p:nvGrpSpPr>
          <p:cNvPr name="Group 7" id="7"/>
          <p:cNvGrpSpPr/>
          <p:nvPr/>
        </p:nvGrpSpPr>
        <p:grpSpPr>
          <a:xfrm rot="0">
            <a:off x="11965589" y="5696363"/>
            <a:ext cx="6331281" cy="1563793"/>
            <a:chOff x="0" y="0"/>
            <a:chExt cx="2161091" cy="533778"/>
          </a:xfrm>
        </p:grpSpPr>
        <p:sp>
          <p:nvSpPr>
            <p:cNvPr name="Freeform 8" id="8"/>
            <p:cNvSpPr/>
            <p:nvPr/>
          </p:nvSpPr>
          <p:spPr>
            <a:xfrm flipH="false" flipV="false" rot="0">
              <a:off x="0" y="0"/>
              <a:ext cx="2161091" cy="533778"/>
            </a:xfrm>
            <a:custGeom>
              <a:avLst/>
              <a:gdLst/>
              <a:ahLst/>
              <a:cxnLst/>
              <a:rect r="r" b="b" t="t" l="l"/>
              <a:pathLst>
                <a:path h="533778" w="2161091">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FFFBFB"/>
            </a:solidFill>
          </p:spPr>
        </p:sp>
        <p:sp>
          <p:nvSpPr>
            <p:cNvPr name="TextBox 9" id="9"/>
            <p:cNvSpPr txBox="true"/>
            <p:nvPr/>
          </p:nvSpPr>
          <p:spPr>
            <a:xfrm>
              <a:off x="0" y="-19050"/>
              <a:ext cx="2161091" cy="552828"/>
            </a:xfrm>
            <a:prstGeom prst="rect">
              <a:avLst/>
            </a:prstGeom>
          </p:spPr>
          <p:txBody>
            <a:bodyPr anchor="ctr" rtlCol="false" tIns="50800" lIns="50800" bIns="50800" rIns="50800"/>
            <a:lstStyle/>
            <a:p>
              <a:pPr algn="ctr">
                <a:lnSpc>
                  <a:spcPts val="2859"/>
                </a:lnSpc>
              </a:pPr>
              <a:r>
                <a:rPr lang="en-US" sz="2199">
                  <a:solidFill>
                    <a:srgbClr val="000000"/>
                  </a:solidFill>
                  <a:latin typeface="Open Sauce"/>
                </a:rPr>
                <a:t>Based on our data and the Histogram above, House Prices are positively skewed, meaning that: Mode &lt; Median &lt; Mean</a:t>
              </a:r>
            </a:p>
          </p:txBody>
        </p:sp>
      </p:grpSp>
      <p:sp>
        <p:nvSpPr>
          <p:cNvPr name="Freeform 10" id="10"/>
          <p:cNvSpPr/>
          <p:nvPr/>
        </p:nvSpPr>
        <p:spPr>
          <a:xfrm flipH="false" flipV="false" rot="0">
            <a:off x="1428600" y="2267368"/>
            <a:ext cx="10536989" cy="6990932"/>
          </a:xfrm>
          <a:custGeom>
            <a:avLst/>
            <a:gdLst/>
            <a:ahLst/>
            <a:cxnLst/>
            <a:rect r="r" b="b" t="t" l="l"/>
            <a:pathLst>
              <a:path h="6990932" w="10536989">
                <a:moveTo>
                  <a:pt x="0" y="0"/>
                </a:moveTo>
                <a:lnTo>
                  <a:pt x="10536989" y="0"/>
                </a:lnTo>
                <a:lnTo>
                  <a:pt x="10536989" y="6990932"/>
                </a:lnTo>
                <a:lnTo>
                  <a:pt x="0" y="6990932"/>
                </a:lnTo>
                <a:lnTo>
                  <a:pt x="0" y="0"/>
                </a:lnTo>
                <a:close/>
              </a:path>
            </a:pathLst>
          </a:custGeom>
          <a:blipFill>
            <a:blip r:embed="rId5"/>
            <a:stretch>
              <a:fillRect l="-1299" t="0" r="-8328" b="0"/>
            </a:stretch>
          </a:blipFill>
        </p:spPr>
      </p:sp>
      <p:sp>
        <p:nvSpPr>
          <p:cNvPr name="TextBox 11" id="11"/>
          <p:cNvSpPr txBox="true"/>
          <p:nvPr/>
        </p:nvSpPr>
        <p:spPr>
          <a:xfrm rot="0">
            <a:off x="458963" y="556900"/>
            <a:ext cx="8997933" cy="848349"/>
          </a:xfrm>
          <a:prstGeom prst="rect">
            <a:avLst/>
          </a:prstGeom>
        </p:spPr>
        <p:txBody>
          <a:bodyPr anchor="t" rtlCol="false" tIns="0" lIns="0" bIns="0" rIns="0">
            <a:spAutoFit/>
          </a:bodyPr>
          <a:lstStyle/>
          <a:p>
            <a:pPr marL="0" indent="0" lvl="0">
              <a:lnSpc>
                <a:spcPts val="6842"/>
              </a:lnSpc>
              <a:spcBef>
                <a:spcPct val="0"/>
              </a:spcBef>
            </a:pPr>
            <a:r>
              <a:rPr lang="en-US" sz="4958" spc="173">
                <a:solidFill>
                  <a:srgbClr val="010101"/>
                </a:solidFill>
                <a:latin typeface="Archivo Black"/>
              </a:rPr>
              <a:t>DATA UNDERSTANDING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028700" y="1275449"/>
            <a:ext cx="9464167" cy="7659330"/>
          </a:xfrm>
          <a:custGeom>
            <a:avLst/>
            <a:gdLst/>
            <a:ahLst/>
            <a:cxnLst/>
            <a:rect r="r" b="b" t="t" l="l"/>
            <a:pathLst>
              <a:path h="7659330" w="9464167">
                <a:moveTo>
                  <a:pt x="0" y="0"/>
                </a:moveTo>
                <a:lnTo>
                  <a:pt x="9464167" y="0"/>
                </a:lnTo>
                <a:lnTo>
                  <a:pt x="9464167" y="7659331"/>
                </a:lnTo>
                <a:lnTo>
                  <a:pt x="0" y="7659331"/>
                </a:lnTo>
                <a:lnTo>
                  <a:pt x="0" y="0"/>
                </a:lnTo>
                <a:close/>
              </a:path>
            </a:pathLst>
          </a:custGeom>
          <a:blipFill>
            <a:blip r:embed="rId3"/>
            <a:stretch>
              <a:fillRect l="0" t="0" r="0" b="0"/>
            </a:stretch>
          </a:blipFill>
        </p:spPr>
      </p:sp>
      <p:grpSp>
        <p:nvGrpSpPr>
          <p:cNvPr name="Group 4" id="4"/>
          <p:cNvGrpSpPr/>
          <p:nvPr/>
        </p:nvGrpSpPr>
        <p:grpSpPr>
          <a:xfrm rot="0">
            <a:off x="11318111" y="2167985"/>
            <a:ext cx="6331281" cy="5206027"/>
            <a:chOff x="0" y="0"/>
            <a:chExt cx="2161091" cy="1777002"/>
          </a:xfrm>
        </p:grpSpPr>
        <p:sp>
          <p:nvSpPr>
            <p:cNvPr name="Freeform 5" id="5"/>
            <p:cNvSpPr/>
            <p:nvPr/>
          </p:nvSpPr>
          <p:spPr>
            <a:xfrm flipH="false" flipV="false" rot="0">
              <a:off x="0" y="0"/>
              <a:ext cx="2161091" cy="1777002"/>
            </a:xfrm>
            <a:custGeom>
              <a:avLst/>
              <a:gdLst/>
              <a:ahLst/>
              <a:cxnLst/>
              <a:rect r="r" b="b" t="t" l="l"/>
              <a:pathLst>
                <a:path h="1777002" w="2161091">
                  <a:moveTo>
                    <a:pt x="13451" y="0"/>
                  </a:moveTo>
                  <a:lnTo>
                    <a:pt x="2147640" y="0"/>
                  </a:lnTo>
                  <a:cubicBezTo>
                    <a:pt x="2151207" y="0"/>
                    <a:pt x="2154629" y="1417"/>
                    <a:pt x="2157151" y="3940"/>
                  </a:cubicBezTo>
                  <a:cubicBezTo>
                    <a:pt x="2159674" y="6462"/>
                    <a:pt x="2161091" y="9883"/>
                    <a:pt x="2161091" y="13451"/>
                  </a:cubicBezTo>
                  <a:lnTo>
                    <a:pt x="2161091" y="1763551"/>
                  </a:lnTo>
                  <a:cubicBezTo>
                    <a:pt x="2161091" y="1770979"/>
                    <a:pt x="2155069" y="1777002"/>
                    <a:pt x="2147640" y="1777002"/>
                  </a:cubicBezTo>
                  <a:lnTo>
                    <a:pt x="13451" y="1777002"/>
                  </a:lnTo>
                  <a:cubicBezTo>
                    <a:pt x="6022" y="1777002"/>
                    <a:pt x="0" y="1770979"/>
                    <a:pt x="0" y="1763551"/>
                  </a:cubicBezTo>
                  <a:lnTo>
                    <a:pt x="0" y="13451"/>
                  </a:lnTo>
                  <a:cubicBezTo>
                    <a:pt x="0" y="6022"/>
                    <a:pt x="6022" y="0"/>
                    <a:pt x="13451" y="0"/>
                  </a:cubicBezTo>
                  <a:close/>
                </a:path>
              </a:pathLst>
            </a:custGeom>
            <a:solidFill>
              <a:srgbClr val="131211"/>
            </a:solidFill>
          </p:spPr>
        </p:sp>
        <p:sp>
          <p:nvSpPr>
            <p:cNvPr name="TextBox 6" id="6"/>
            <p:cNvSpPr txBox="true"/>
            <p:nvPr/>
          </p:nvSpPr>
          <p:spPr>
            <a:xfrm>
              <a:off x="0" y="-19050"/>
              <a:ext cx="2161091" cy="1796052"/>
            </a:xfrm>
            <a:prstGeom prst="rect">
              <a:avLst/>
            </a:prstGeom>
          </p:spPr>
          <p:txBody>
            <a:bodyPr anchor="ctr" rtlCol="false" tIns="50800" lIns="50800" bIns="50800" rIns="50800"/>
            <a:lstStyle/>
            <a:p>
              <a:pPr algn="ctr">
                <a:lnSpc>
                  <a:spcPts val="2859"/>
                </a:lnSpc>
              </a:pPr>
            </a:p>
          </p:txBody>
        </p:sp>
      </p:grpSp>
      <p:sp>
        <p:nvSpPr>
          <p:cNvPr name="TextBox 7" id="7"/>
          <p:cNvSpPr txBox="true"/>
          <p:nvPr/>
        </p:nvSpPr>
        <p:spPr>
          <a:xfrm rot="0">
            <a:off x="11811519" y="2678832"/>
            <a:ext cx="5344466" cy="3609337"/>
          </a:xfrm>
          <a:prstGeom prst="rect">
            <a:avLst/>
          </a:prstGeom>
        </p:spPr>
        <p:txBody>
          <a:bodyPr anchor="t" rtlCol="false" tIns="0" lIns="0" bIns="0" rIns="0">
            <a:spAutoFit/>
          </a:bodyPr>
          <a:lstStyle/>
          <a:p>
            <a:pPr>
              <a:lnSpc>
                <a:spcPts val="2913"/>
              </a:lnSpc>
            </a:pPr>
            <a:r>
              <a:rPr lang="en-US" sz="2111" spc="206">
                <a:solidFill>
                  <a:srgbClr val="F2F4F5"/>
                </a:solidFill>
                <a:latin typeface="Montserrat Light"/>
              </a:rPr>
              <a:t>Based on the correlation matrix, it can be observed that the Square footage of living space other than the basement has the highest positive correlation to the price of 0.70.Which is a strong correlation.</a:t>
            </a:r>
          </a:p>
          <a:p>
            <a:pPr>
              <a:lnSpc>
                <a:spcPts val="2913"/>
              </a:lnSpc>
            </a:pPr>
          </a:p>
          <a:p>
            <a:pPr>
              <a:lnSpc>
                <a:spcPts val="2913"/>
              </a:lnSpc>
            </a:pPr>
            <a:r>
              <a:rPr lang="en-US" sz="2111" spc="206">
                <a:solidFill>
                  <a:srgbClr val="F2F4F5"/>
                </a:solidFill>
                <a:latin typeface="Montserrat Light"/>
              </a:rPr>
              <a:t>Additionally, the yr_build variable had the least correlation of 0.054</a:t>
            </a:r>
          </a:p>
        </p:txBody>
      </p:sp>
      <p:sp>
        <p:nvSpPr>
          <p:cNvPr name="TextBox 8" id="8"/>
          <p:cNvSpPr txBox="true"/>
          <p:nvPr/>
        </p:nvSpPr>
        <p:spPr>
          <a:xfrm rot="0">
            <a:off x="562436" y="142585"/>
            <a:ext cx="10169782" cy="755518"/>
          </a:xfrm>
          <a:prstGeom prst="rect">
            <a:avLst/>
          </a:prstGeom>
        </p:spPr>
        <p:txBody>
          <a:bodyPr anchor="t" rtlCol="false" tIns="0" lIns="0" bIns="0" rIns="0">
            <a:spAutoFit/>
          </a:bodyPr>
          <a:lstStyle/>
          <a:p>
            <a:pPr marL="0" indent="0" lvl="0">
              <a:lnSpc>
                <a:spcPts val="6172"/>
              </a:lnSpc>
              <a:spcBef>
                <a:spcPct val="0"/>
              </a:spcBef>
            </a:pPr>
            <a:r>
              <a:rPr lang="en-US" sz="4472" spc="156">
                <a:solidFill>
                  <a:srgbClr val="010101"/>
                </a:solidFill>
                <a:latin typeface="Archivo Black"/>
              </a:rPr>
              <a:t>CORRELATION MATRIX.</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1318111" y="2041782"/>
            <a:ext cx="6331281" cy="5206027"/>
            <a:chOff x="0" y="0"/>
            <a:chExt cx="2161091" cy="1777002"/>
          </a:xfrm>
        </p:grpSpPr>
        <p:sp>
          <p:nvSpPr>
            <p:cNvPr name="Freeform 4" id="4"/>
            <p:cNvSpPr/>
            <p:nvPr/>
          </p:nvSpPr>
          <p:spPr>
            <a:xfrm flipH="false" flipV="false" rot="0">
              <a:off x="0" y="0"/>
              <a:ext cx="2161091" cy="1777002"/>
            </a:xfrm>
            <a:custGeom>
              <a:avLst/>
              <a:gdLst/>
              <a:ahLst/>
              <a:cxnLst/>
              <a:rect r="r" b="b" t="t" l="l"/>
              <a:pathLst>
                <a:path h="1777002" w="2161091">
                  <a:moveTo>
                    <a:pt x="13451" y="0"/>
                  </a:moveTo>
                  <a:lnTo>
                    <a:pt x="2147640" y="0"/>
                  </a:lnTo>
                  <a:cubicBezTo>
                    <a:pt x="2151207" y="0"/>
                    <a:pt x="2154629" y="1417"/>
                    <a:pt x="2157151" y="3940"/>
                  </a:cubicBezTo>
                  <a:cubicBezTo>
                    <a:pt x="2159674" y="6462"/>
                    <a:pt x="2161091" y="9883"/>
                    <a:pt x="2161091" y="13451"/>
                  </a:cubicBezTo>
                  <a:lnTo>
                    <a:pt x="2161091" y="1763551"/>
                  </a:lnTo>
                  <a:cubicBezTo>
                    <a:pt x="2161091" y="1770979"/>
                    <a:pt x="2155069" y="1777002"/>
                    <a:pt x="2147640" y="1777002"/>
                  </a:cubicBezTo>
                  <a:lnTo>
                    <a:pt x="13451" y="1777002"/>
                  </a:lnTo>
                  <a:cubicBezTo>
                    <a:pt x="6022" y="1777002"/>
                    <a:pt x="0" y="1770979"/>
                    <a:pt x="0" y="1763551"/>
                  </a:cubicBezTo>
                  <a:lnTo>
                    <a:pt x="0" y="13451"/>
                  </a:lnTo>
                  <a:cubicBezTo>
                    <a:pt x="0" y="6022"/>
                    <a:pt x="6022" y="0"/>
                    <a:pt x="13451" y="0"/>
                  </a:cubicBezTo>
                  <a:close/>
                </a:path>
              </a:pathLst>
            </a:custGeom>
            <a:solidFill>
              <a:srgbClr val="131211"/>
            </a:solidFill>
          </p:spPr>
        </p:sp>
        <p:sp>
          <p:nvSpPr>
            <p:cNvPr name="TextBox 5" id="5"/>
            <p:cNvSpPr txBox="true"/>
            <p:nvPr/>
          </p:nvSpPr>
          <p:spPr>
            <a:xfrm>
              <a:off x="0" y="-19050"/>
              <a:ext cx="2161091" cy="1796052"/>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802294" y="1462846"/>
            <a:ext cx="9929924" cy="7795454"/>
          </a:xfrm>
          <a:custGeom>
            <a:avLst/>
            <a:gdLst/>
            <a:ahLst/>
            <a:cxnLst/>
            <a:rect r="r" b="b" t="t" l="l"/>
            <a:pathLst>
              <a:path h="7795454" w="9929924">
                <a:moveTo>
                  <a:pt x="0" y="0"/>
                </a:moveTo>
                <a:lnTo>
                  <a:pt x="9929924" y="0"/>
                </a:lnTo>
                <a:lnTo>
                  <a:pt x="9929924" y="7795454"/>
                </a:lnTo>
                <a:lnTo>
                  <a:pt x="0" y="7795454"/>
                </a:lnTo>
                <a:lnTo>
                  <a:pt x="0" y="0"/>
                </a:lnTo>
                <a:close/>
              </a:path>
            </a:pathLst>
          </a:custGeom>
          <a:blipFill>
            <a:blip r:embed="rId3"/>
            <a:stretch>
              <a:fillRect l="0" t="0" r="0" b="0"/>
            </a:stretch>
          </a:blipFill>
        </p:spPr>
      </p:sp>
      <p:sp>
        <p:nvSpPr>
          <p:cNvPr name="TextBox 7" id="7"/>
          <p:cNvSpPr txBox="true"/>
          <p:nvPr/>
        </p:nvSpPr>
        <p:spPr>
          <a:xfrm rot="0">
            <a:off x="11811519" y="2678832"/>
            <a:ext cx="5344466" cy="3585715"/>
          </a:xfrm>
          <a:prstGeom prst="rect">
            <a:avLst/>
          </a:prstGeom>
        </p:spPr>
        <p:txBody>
          <a:bodyPr anchor="t" rtlCol="false" tIns="0" lIns="0" bIns="0" rIns="0">
            <a:spAutoFit/>
          </a:bodyPr>
          <a:lstStyle/>
          <a:p>
            <a:pPr>
              <a:lnSpc>
                <a:spcPts val="3189"/>
              </a:lnSpc>
            </a:pPr>
            <a:r>
              <a:rPr lang="en-US" sz="2311" spc="226">
                <a:solidFill>
                  <a:srgbClr val="F2F4F5"/>
                </a:solidFill>
                <a:latin typeface="Montserrat Light"/>
              </a:rPr>
              <a:t>From the Box plot above, we can observe that the price of a house tends to be higher when the house has a waterfront.</a:t>
            </a:r>
          </a:p>
          <a:p>
            <a:pPr>
              <a:lnSpc>
                <a:spcPts val="3189"/>
              </a:lnSpc>
            </a:pPr>
          </a:p>
          <a:p>
            <a:pPr>
              <a:lnSpc>
                <a:spcPts val="3189"/>
              </a:lnSpc>
            </a:pPr>
            <a:r>
              <a:rPr lang="en-US" sz="2311" spc="226">
                <a:solidFill>
                  <a:srgbClr val="F2F4F5"/>
                </a:solidFill>
                <a:latin typeface="Montserrat Light"/>
              </a:rPr>
              <a:t>Additionally, houses that do not have a waterfront tend to have more outliers than those with waterfronts</a:t>
            </a:r>
          </a:p>
        </p:txBody>
      </p:sp>
      <p:sp>
        <p:nvSpPr>
          <p:cNvPr name="TextBox 8" id="8"/>
          <p:cNvSpPr txBox="true"/>
          <p:nvPr/>
        </p:nvSpPr>
        <p:spPr>
          <a:xfrm rot="0">
            <a:off x="562436" y="142585"/>
            <a:ext cx="10169782" cy="755518"/>
          </a:xfrm>
          <a:prstGeom prst="rect">
            <a:avLst/>
          </a:prstGeom>
        </p:spPr>
        <p:txBody>
          <a:bodyPr anchor="t" rtlCol="false" tIns="0" lIns="0" bIns="0" rIns="0">
            <a:spAutoFit/>
          </a:bodyPr>
          <a:lstStyle/>
          <a:p>
            <a:pPr marL="0" indent="0" lvl="0">
              <a:lnSpc>
                <a:spcPts val="6172"/>
              </a:lnSpc>
              <a:spcBef>
                <a:spcPct val="0"/>
              </a:spcBef>
            </a:pPr>
            <a:r>
              <a:rPr lang="en-US" sz="4472" spc="156">
                <a:solidFill>
                  <a:srgbClr val="010101"/>
                </a:solidFill>
                <a:latin typeface="Archivo Black"/>
              </a:rPr>
              <a:t>PRICE VS WATERFRONT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1318111" y="2167985"/>
            <a:ext cx="6331281" cy="5206027"/>
            <a:chOff x="0" y="0"/>
            <a:chExt cx="2161091" cy="1777002"/>
          </a:xfrm>
        </p:grpSpPr>
        <p:sp>
          <p:nvSpPr>
            <p:cNvPr name="Freeform 4" id="4"/>
            <p:cNvSpPr/>
            <p:nvPr/>
          </p:nvSpPr>
          <p:spPr>
            <a:xfrm flipH="false" flipV="false" rot="0">
              <a:off x="0" y="0"/>
              <a:ext cx="2161091" cy="1777002"/>
            </a:xfrm>
            <a:custGeom>
              <a:avLst/>
              <a:gdLst/>
              <a:ahLst/>
              <a:cxnLst/>
              <a:rect r="r" b="b" t="t" l="l"/>
              <a:pathLst>
                <a:path h="1777002" w="2161091">
                  <a:moveTo>
                    <a:pt x="13451" y="0"/>
                  </a:moveTo>
                  <a:lnTo>
                    <a:pt x="2147640" y="0"/>
                  </a:lnTo>
                  <a:cubicBezTo>
                    <a:pt x="2151207" y="0"/>
                    <a:pt x="2154629" y="1417"/>
                    <a:pt x="2157151" y="3940"/>
                  </a:cubicBezTo>
                  <a:cubicBezTo>
                    <a:pt x="2159674" y="6462"/>
                    <a:pt x="2161091" y="9883"/>
                    <a:pt x="2161091" y="13451"/>
                  </a:cubicBezTo>
                  <a:lnTo>
                    <a:pt x="2161091" y="1763551"/>
                  </a:lnTo>
                  <a:cubicBezTo>
                    <a:pt x="2161091" y="1770979"/>
                    <a:pt x="2155069" y="1777002"/>
                    <a:pt x="2147640" y="1777002"/>
                  </a:cubicBezTo>
                  <a:lnTo>
                    <a:pt x="13451" y="1777002"/>
                  </a:lnTo>
                  <a:cubicBezTo>
                    <a:pt x="6022" y="1777002"/>
                    <a:pt x="0" y="1770979"/>
                    <a:pt x="0" y="1763551"/>
                  </a:cubicBezTo>
                  <a:lnTo>
                    <a:pt x="0" y="13451"/>
                  </a:lnTo>
                  <a:cubicBezTo>
                    <a:pt x="0" y="6022"/>
                    <a:pt x="6022" y="0"/>
                    <a:pt x="13451" y="0"/>
                  </a:cubicBezTo>
                  <a:close/>
                </a:path>
              </a:pathLst>
            </a:custGeom>
            <a:solidFill>
              <a:srgbClr val="131211"/>
            </a:solidFill>
          </p:spPr>
        </p:sp>
        <p:sp>
          <p:nvSpPr>
            <p:cNvPr name="TextBox 5" id="5"/>
            <p:cNvSpPr txBox="true"/>
            <p:nvPr/>
          </p:nvSpPr>
          <p:spPr>
            <a:xfrm>
              <a:off x="0" y="-19050"/>
              <a:ext cx="2161091" cy="1796052"/>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769381" y="1166411"/>
            <a:ext cx="9183116" cy="7209175"/>
          </a:xfrm>
          <a:custGeom>
            <a:avLst/>
            <a:gdLst/>
            <a:ahLst/>
            <a:cxnLst/>
            <a:rect r="r" b="b" t="t" l="l"/>
            <a:pathLst>
              <a:path h="7209175" w="9183116">
                <a:moveTo>
                  <a:pt x="0" y="0"/>
                </a:moveTo>
                <a:lnTo>
                  <a:pt x="9183116" y="0"/>
                </a:lnTo>
                <a:lnTo>
                  <a:pt x="9183116" y="7209175"/>
                </a:lnTo>
                <a:lnTo>
                  <a:pt x="0" y="7209175"/>
                </a:lnTo>
                <a:lnTo>
                  <a:pt x="0" y="0"/>
                </a:lnTo>
                <a:close/>
              </a:path>
            </a:pathLst>
          </a:custGeom>
          <a:blipFill>
            <a:blip r:embed="rId3"/>
            <a:stretch>
              <a:fillRect l="0" t="0" r="0" b="0"/>
            </a:stretch>
          </a:blipFill>
        </p:spPr>
      </p:sp>
      <p:sp>
        <p:nvSpPr>
          <p:cNvPr name="TextBox 7" id="7"/>
          <p:cNvSpPr txBox="true"/>
          <p:nvPr/>
        </p:nvSpPr>
        <p:spPr>
          <a:xfrm rot="0">
            <a:off x="11811519" y="2678832"/>
            <a:ext cx="5344466" cy="3609337"/>
          </a:xfrm>
          <a:prstGeom prst="rect">
            <a:avLst/>
          </a:prstGeom>
        </p:spPr>
        <p:txBody>
          <a:bodyPr anchor="t" rtlCol="false" tIns="0" lIns="0" bIns="0" rIns="0">
            <a:spAutoFit/>
          </a:bodyPr>
          <a:lstStyle/>
          <a:p>
            <a:pPr>
              <a:lnSpc>
                <a:spcPts val="2913"/>
              </a:lnSpc>
            </a:pPr>
            <a:r>
              <a:rPr lang="en-US" sz="2111" spc="206">
                <a:solidFill>
                  <a:srgbClr val="F2F4F5"/>
                </a:solidFill>
                <a:latin typeface="Montserrat Light"/>
              </a:rPr>
              <a:t>Based on the correlation matrix, it can be observed that the Square footage of living space other than the basement has the highest positive correlation to the price of 0.70.Which is a strong correlation.</a:t>
            </a:r>
          </a:p>
          <a:p>
            <a:pPr>
              <a:lnSpc>
                <a:spcPts val="2913"/>
              </a:lnSpc>
            </a:pPr>
          </a:p>
          <a:p>
            <a:pPr>
              <a:lnSpc>
                <a:spcPts val="2913"/>
              </a:lnSpc>
            </a:pPr>
            <a:r>
              <a:rPr lang="en-US" sz="2111" spc="206">
                <a:solidFill>
                  <a:srgbClr val="F2F4F5"/>
                </a:solidFill>
                <a:latin typeface="Montserrat Light"/>
              </a:rPr>
              <a:t>Additionally, the yr_build variable had the least correlation of 0.054</a:t>
            </a:r>
          </a:p>
        </p:txBody>
      </p:sp>
      <p:sp>
        <p:nvSpPr>
          <p:cNvPr name="TextBox 8" id="8"/>
          <p:cNvSpPr txBox="true"/>
          <p:nvPr/>
        </p:nvSpPr>
        <p:spPr>
          <a:xfrm rot="0">
            <a:off x="562436" y="142585"/>
            <a:ext cx="10169782" cy="755518"/>
          </a:xfrm>
          <a:prstGeom prst="rect">
            <a:avLst/>
          </a:prstGeom>
        </p:spPr>
        <p:txBody>
          <a:bodyPr anchor="t" rtlCol="false" tIns="0" lIns="0" bIns="0" rIns="0">
            <a:spAutoFit/>
          </a:bodyPr>
          <a:lstStyle/>
          <a:p>
            <a:pPr marL="0" indent="0" lvl="0">
              <a:lnSpc>
                <a:spcPts val="6172"/>
              </a:lnSpc>
              <a:spcBef>
                <a:spcPct val="0"/>
              </a:spcBef>
            </a:pPr>
            <a:r>
              <a:rPr lang="en-US" sz="4472" spc="156">
                <a:solidFill>
                  <a:srgbClr val="010101"/>
                </a:solidFill>
                <a:latin typeface="Archivo Black"/>
              </a:rPr>
              <a:t>PRICE VS CONDITION.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DAGB76NGHow</dc:identifier>
  <dcterms:modified xsi:type="dcterms:W3CDTF">2011-08-01T06:04:30Z</dcterms:modified>
  <cp:revision>1</cp:revision>
  <dc:title>Grey Modern Professional Business Project Presentation</dc:title>
</cp:coreProperties>
</file>